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2"/>
  </p:notesMasterIdLst>
  <p:sldIdLst>
    <p:sldId id="256" r:id="rId5"/>
    <p:sldId id="257" r:id="rId6"/>
    <p:sldId id="258" r:id="rId7"/>
    <p:sldId id="303" r:id="rId8"/>
    <p:sldId id="295" r:id="rId9"/>
    <p:sldId id="274" r:id="rId10"/>
    <p:sldId id="297" r:id="rId11"/>
    <p:sldId id="298" r:id="rId12"/>
    <p:sldId id="272" r:id="rId13"/>
    <p:sldId id="299" r:id="rId14"/>
    <p:sldId id="300" r:id="rId15"/>
    <p:sldId id="302" r:id="rId16"/>
    <p:sldId id="271" r:id="rId17"/>
    <p:sldId id="296" r:id="rId18"/>
    <p:sldId id="301" r:id="rId19"/>
    <p:sldId id="260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2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002060"/>
                </a:solidFill>
              </a:rPr>
              <a:t>Socios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comerciales</a:t>
            </a:r>
            <a:r>
              <a:rPr lang="en-US" dirty="0">
                <a:solidFill>
                  <a:srgbClr val="002060"/>
                </a:solidFill>
              </a:rPr>
              <a:t> EEUU</a:t>
            </a:r>
          </a:p>
        </c:rich>
      </c:tx>
      <c:layout>
        <c:manualLayout>
          <c:xMode val="edge"/>
          <c:yMode val="edge"/>
          <c:x val="0"/>
          <c:y val="8.3780713547803171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174209810562422"/>
          <c:y val="0.11288961802858428"/>
          <c:w val="0.7609160913666011"/>
          <c:h val="0.85668923917595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Socios comerciales EEUU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65C-4C88-85A0-21248A65ED5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65C-4C88-85A0-21248A65ED52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65C-4C88-85A0-21248A65ED52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65C-4C88-85A0-21248A65ED52}"/>
              </c:ext>
            </c:extLst>
          </c:dPt>
          <c:dPt>
            <c:idx val="4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65C-4C88-85A0-21248A65ED5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65C-4C88-85A0-21248A65ED52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65C-4C88-85A0-21248A65ED5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65C-4C88-85A0-21248A65ED52}"/>
              </c:ext>
            </c:extLst>
          </c:dPt>
          <c:dPt>
            <c:idx val="8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65C-4C88-85A0-21248A65ED52}"/>
              </c:ext>
            </c:extLst>
          </c:dPt>
          <c:dPt>
            <c:idx val="9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65C-4C88-85A0-21248A65ED52}"/>
              </c:ext>
            </c:extLst>
          </c:dPt>
          <c:dPt>
            <c:idx val="10"/>
            <c:bubble3D val="0"/>
            <c:spPr>
              <a:solidFill>
                <a:srgbClr val="DB89EB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65C-4C88-85A0-21248A65ED52}"/>
              </c:ext>
            </c:extLst>
          </c:dPt>
          <c:dLbls>
            <c:dLbl>
              <c:idx val="0"/>
              <c:layout>
                <c:manualLayout>
                  <c:x val="-0.12101068022555812"/>
                  <c:y val="0.1969656953268128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65C-4C88-85A0-21248A65ED52}"/>
                </c:ext>
              </c:extLst>
            </c:dLbl>
            <c:dLbl>
              <c:idx val="1"/>
              <c:layout>
                <c:manualLayout>
                  <c:x val="-0.20588079378416077"/>
                  <c:y val="6.24103715746206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65C-4C88-85A0-21248A65ED52}"/>
                </c:ext>
              </c:extLst>
            </c:dLbl>
            <c:dLbl>
              <c:idx val="2"/>
              <c:layout>
                <c:manualLayout>
                  <c:x val="-0.16694725718294967"/>
                  <c:y val="-0.1344254457765545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565C-4C88-85A0-21248A65ED52}"/>
                </c:ext>
              </c:extLst>
            </c:dLbl>
            <c:dLbl>
              <c:idx val="3"/>
              <c:layout>
                <c:manualLayout>
                  <c:x val="8.0202343932713707E-2"/>
                  <c:y val="-2.089398875632785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65C-4C88-85A0-21248A65ED52}"/>
                </c:ext>
              </c:extLst>
            </c:dLbl>
            <c:dLbl>
              <c:idx val="4"/>
              <c:layout>
                <c:manualLayout>
                  <c:x val="-0.11877181737074155"/>
                  <c:y val="-5.3465852973621217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679784-B68E-431A-8EEB-D28C4693595D}" type="CATEGORYNAME">
                      <a:rPr lang="en-US" smtClean="0"/>
                      <a:pPr>
                        <a:defRPr sz="14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[CATEGORY NAME]</a:t>
                    </a:fld>
                    <a:endParaRPr lang="en-US" dirty="0"/>
                  </a:p>
                  <a:p>
                    <a:pPr>
                      <a:defRPr sz="1400" b="1" i="0" u="none" strike="noStrike" kern="120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 </a:t>
                    </a:r>
                    <a:fld id="{EB32CD08-A76F-4FCF-95F0-3ECE10C58F9C}" type="PERCENTAGE">
                      <a:rPr lang="en-US" baseline="0" smtClean="0"/>
                      <a:pPr>
                        <a:defRPr sz="14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28914289674049559"/>
                      <c:h val="8.240618274875767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65C-4C88-85A0-21248A65ED52}"/>
                </c:ext>
              </c:extLst>
            </c:dLbl>
            <c:dLbl>
              <c:idx val="5"/>
              <c:layout>
                <c:manualLayout>
                  <c:x val="0.17720910894176548"/>
                  <c:y val="-0.1470504206845125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UE + RU</a:t>
                    </a: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75259A51-68E4-450B-9C81-F2967EB67710}" type="PERCENTAGE">
                      <a:rPr lang="en-US" baseline="0">
                        <a:solidFill>
                          <a:schemeClr val="bg1"/>
                        </a:solidFill>
                      </a:rPr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65C-4C88-85A0-21248A65ED52}"/>
                </c:ext>
              </c:extLst>
            </c:dLbl>
            <c:dLbl>
              <c:idx val="6"/>
              <c:layout>
                <c:manualLayout>
                  <c:x val="0"/>
                  <c:y val="-3.312758874574343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65C-4C88-85A0-21248A65ED52}"/>
                </c:ext>
              </c:extLst>
            </c:dLbl>
            <c:dLbl>
              <c:idx val="7"/>
              <c:layout>
                <c:manualLayout>
                  <c:x val="0.19578698450371165"/>
                  <c:y val="0.1157292848546089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565C-4C88-85A0-21248A65ED52}"/>
                </c:ext>
              </c:extLst>
            </c:dLbl>
            <c:dLbl>
              <c:idx val="8"/>
              <c:layout>
                <c:manualLayout>
                  <c:x val="8.620821675747313E-2"/>
                  <c:y val="0.135058644432578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565C-4C88-85A0-21248A65ED52}"/>
                </c:ext>
              </c:extLst>
            </c:dLbl>
            <c:dLbl>
              <c:idx val="9"/>
              <c:layout>
                <c:manualLayout>
                  <c:x val="-9.7592488327977386E-2"/>
                  <c:y val="4.067235007581147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65C-4C88-85A0-21248A65ED52}"/>
                </c:ext>
              </c:extLst>
            </c:dLbl>
            <c:dLbl>
              <c:idx val="10"/>
              <c:layout>
                <c:manualLayout>
                  <c:x val="8.4277287413271812E-2"/>
                  <c:y val="8.7303766304604249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65C-4C88-85A0-21248A65ED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Sheet1!$A$2:$A$12</c:f>
              <c:strCache>
                <c:ptCount val="11"/>
                <c:pt idx="0">
                  <c:v>China</c:v>
                </c:pt>
                <c:pt idx="1">
                  <c:v>México</c:v>
                </c:pt>
                <c:pt idx="2">
                  <c:v>Canadá</c:v>
                </c:pt>
                <c:pt idx="3">
                  <c:v>Japón</c:v>
                </c:pt>
                <c:pt idx="4">
                  <c:v>Corea del Sur</c:v>
                </c:pt>
                <c:pt idx="5">
                  <c:v>UE + GB</c:v>
                </c:pt>
                <c:pt idx="6">
                  <c:v>América Latina</c:v>
                </c:pt>
                <c:pt idx="7">
                  <c:v>Resto de Asia</c:v>
                </c:pt>
                <c:pt idx="8">
                  <c:v>Otros</c:v>
                </c:pt>
                <c:pt idx="9">
                  <c:v>Medio Oriente</c:v>
                </c:pt>
                <c:pt idx="10">
                  <c:v>África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13</c:v>
                </c:pt>
                <c:pt idx="1">
                  <c:v>15</c:v>
                </c:pt>
                <c:pt idx="2">
                  <c:v>15</c:v>
                </c:pt>
                <c:pt idx="3">
                  <c:v>4</c:v>
                </c:pt>
                <c:pt idx="4">
                  <c:v>4</c:v>
                </c:pt>
                <c:pt idx="5">
                  <c:v>20.5</c:v>
                </c:pt>
                <c:pt idx="6">
                  <c:v>4.5999999999999996</c:v>
                </c:pt>
                <c:pt idx="7">
                  <c:v>12.3</c:v>
                </c:pt>
                <c:pt idx="8">
                  <c:v>4.9000000000000004</c:v>
                </c:pt>
                <c:pt idx="9">
                  <c:v>3.4</c:v>
                </c:pt>
                <c:pt idx="10">
                  <c:v>1.45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565C-4C88-85A0-21248A65ED5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200" b="1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FF0000"/>
                </a:solidFill>
              </a:rPr>
              <a:t>Socios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comerciales</a:t>
            </a:r>
            <a:r>
              <a:rPr lang="en-US" dirty="0">
                <a:solidFill>
                  <a:srgbClr val="FF0000"/>
                </a:solidFill>
              </a:rPr>
              <a:t> China</a:t>
            </a:r>
          </a:p>
        </c:rich>
      </c:tx>
      <c:layout>
        <c:manualLayout>
          <c:xMode val="edge"/>
          <c:yMode val="edge"/>
          <c:x val="0.48403163356345336"/>
          <c:y val="3.4240076082989908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1734181052777465"/>
          <c:y val="7.8907040387686214E-2"/>
          <c:w val="0.7609160913666011"/>
          <c:h val="0.856689239175952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Socios comerciales EEUU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5B7-4C2F-A36F-3CE58ECCE9F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5B7-4C2F-A36F-3CE58ECCE9F5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5B7-4C2F-A36F-3CE58ECCE9F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5B7-4C2F-A36F-3CE58ECCE9F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5B7-4C2F-A36F-3CE58ECCE9F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5B7-4C2F-A36F-3CE58ECCE9F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5B7-4C2F-A36F-3CE58ECCE9F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5B7-4C2F-A36F-3CE58ECCE9F5}"/>
              </c:ext>
            </c:extLst>
          </c:dPt>
          <c:dPt>
            <c:idx val="8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E5B7-4C2F-A36F-3CE58ECCE9F5}"/>
              </c:ext>
            </c:extLst>
          </c:dPt>
          <c:dPt>
            <c:idx val="9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E5B7-4C2F-A36F-3CE58ECCE9F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4-49AB-42B3-BF36-4ECFE6EDBC39}"/>
              </c:ext>
            </c:extLst>
          </c:dPt>
          <c:dPt>
            <c:idx val="11"/>
            <c:bubble3D val="0"/>
            <c:spPr>
              <a:solidFill>
                <a:srgbClr val="DB89EB"/>
              </a:solidFill>
            </c:spPr>
            <c:extLst>
              <c:ext xmlns:c16="http://schemas.microsoft.com/office/drawing/2014/chart" uri="{C3380CC4-5D6E-409C-BE32-E72D297353CC}">
                <c16:uniqueId val="{00000015-49AB-42B3-BF36-4ECFE6EDBC39}"/>
              </c:ext>
            </c:extLst>
          </c:dPt>
          <c:dLbls>
            <c:dLbl>
              <c:idx val="0"/>
              <c:layout>
                <c:manualLayout>
                  <c:x val="-9.9009242336310255E-2"/>
                  <c:y val="0.1639103862703982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E5B7-4C2F-A36F-3CE58ECCE9F5}"/>
                </c:ext>
              </c:extLst>
            </c:dLbl>
            <c:dLbl>
              <c:idx val="1"/>
              <c:layout>
                <c:manualLayout>
                  <c:x val="-7.8678527809297773E-3"/>
                  <c:y val="-8.4095133370427864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5B7-4C2F-A36F-3CE58ECCE9F5}"/>
                </c:ext>
              </c:extLst>
            </c:dLbl>
            <c:dLbl>
              <c:idx val="2"/>
              <c:layout>
                <c:manualLayout>
                  <c:x val="-1.936473013590652E-3"/>
                  <c:y val="-7.4688553952995877E-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5B7-4C2F-A36F-3CE58ECCE9F5}"/>
                </c:ext>
              </c:extLst>
            </c:dLbl>
            <c:dLbl>
              <c:idx val="3"/>
              <c:layout>
                <c:manualLayout>
                  <c:x val="-2.3504292012785895E-3"/>
                  <c:y val="7.2349531290150813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725241885887027"/>
                      <c:h val="0.119994212942812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E5B7-4C2F-A36F-3CE58ECCE9F5}"/>
                </c:ext>
              </c:extLst>
            </c:dLbl>
            <c:dLbl>
              <c:idx val="4"/>
              <c:layout>
                <c:manualLayout>
                  <c:x val="2.2037471740279087E-2"/>
                  <c:y val="-9.0715234327535896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5B7-4C2F-A36F-3CE58ECCE9F5}"/>
                </c:ext>
              </c:extLst>
            </c:dLbl>
            <c:dLbl>
              <c:idx val="5"/>
              <c:layout>
                <c:manualLayout>
                  <c:x val="-0.12641073392985533"/>
                  <c:y val="-0.187464614338948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UE + RU
</a:t>
                    </a:r>
                    <a:fld id="{26601901-6775-4B8A-905E-494B7BAF3138}" type="PERCENTAGE">
                      <a:rPr lang="en-US" baseline="0" dirty="0">
                        <a:solidFill>
                          <a:schemeClr val="bg1"/>
                        </a:solidFill>
                      </a:rPr>
                      <a:pPr>
                        <a:defRPr sz="14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5B7-4C2F-A36F-3CE58ECCE9F5}"/>
                </c:ext>
              </c:extLst>
            </c:dLbl>
            <c:dLbl>
              <c:idx val="6"/>
              <c:layout>
                <c:manualLayout>
                  <c:x val="-9.460618292376588E-2"/>
                  <c:y val="-1.02119490941448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5B7-4C2F-A36F-3CE58ECCE9F5}"/>
                </c:ext>
              </c:extLst>
            </c:dLbl>
            <c:dLbl>
              <c:idx val="7"/>
              <c:layout>
                <c:manualLayout>
                  <c:x val="0.17598569040338854"/>
                  <c:y val="-6.56286060295426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E5B7-4C2F-A36F-3CE58ECCE9F5}"/>
                </c:ext>
              </c:extLst>
            </c:dLbl>
            <c:dLbl>
              <c:idx val="8"/>
              <c:layout>
                <c:manualLayout>
                  <c:x val="0"/>
                  <c:y val="-1.135422709359503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5B7-4C2F-A36F-3CE58ECCE9F5}"/>
                </c:ext>
              </c:extLst>
            </c:dLbl>
            <c:dLbl>
              <c:idx val="9"/>
              <c:layout>
                <c:manualLayout>
                  <c:x val="0.14002304087589976"/>
                  <c:y val="9.58356865740970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3-E5B7-4C2F-A36F-3CE58ECCE9F5}"/>
                </c:ext>
              </c:extLst>
            </c:dLbl>
            <c:dLbl>
              <c:idx val="10"/>
              <c:layout>
                <c:manualLayout>
                  <c:x val="0.10305023084185813"/>
                  <c:y val="0.1596688076224805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49AB-42B3-BF36-4ECFE6EDBC39}"/>
                </c:ext>
              </c:extLst>
            </c:dLbl>
            <c:dLbl>
              <c:idx val="11"/>
              <c:layout>
                <c:manualLayout>
                  <c:x val="2.7373600006929507E-2"/>
                  <c:y val="0.10698987369451718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9AB-42B3-BF36-4ECFE6EDBC3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Sheet1!$A$2:$A$13</c:f>
              <c:strCache>
                <c:ptCount val="12"/>
                <c:pt idx="0">
                  <c:v>EEUU</c:v>
                </c:pt>
                <c:pt idx="1">
                  <c:v>Hong Kong</c:v>
                </c:pt>
                <c:pt idx="2">
                  <c:v>Japón</c:v>
                </c:pt>
                <c:pt idx="3">
                  <c:v>Corea del Sur</c:v>
                </c:pt>
                <c:pt idx="4">
                  <c:v>Taiwán</c:v>
                </c:pt>
                <c:pt idx="5">
                  <c:v>UE + GB</c:v>
                </c:pt>
                <c:pt idx="6">
                  <c:v>América Latina</c:v>
                </c:pt>
                <c:pt idx="7">
                  <c:v>Resto de Asia</c:v>
                </c:pt>
                <c:pt idx="8">
                  <c:v>Australia</c:v>
                </c:pt>
                <c:pt idx="9">
                  <c:v>Otros</c:v>
                </c:pt>
                <c:pt idx="10">
                  <c:v>Medio Oriente</c:v>
                </c:pt>
                <c:pt idx="11">
                  <c:v>África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11</c:v>
                </c:pt>
                <c:pt idx="1">
                  <c:v>4</c:v>
                </c:pt>
                <c:pt idx="2">
                  <c:v>5</c:v>
                </c:pt>
                <c:pt idx="3">
                  <c:v>5</c:v>
                </c:pt>
                <c:pt idx="4">
                  <c:v>3.5</c:v>
                </c:pt>
                <c:pt idx="5">
                  <c:v>21</c:v>
                </c:pt>
                <c:pt idx="6">
                  <c:v>5.0999999999999996</c:v>
                </c:pt>
                <c:pt idx="7">
                  <c:v>14.9</c:v>
                </c:pt>
                <c:pt idx="8">
                  <c:v>3.4</c:v>
                </c:pt>
                <c:pt idx="9">
                  <c:v>7.27</c:v>
                </c:pt>
                <c:pt idx="10">
                  <c:v>7.6</c:v>
                </c:pt>
                <c:pt idx="11">
                  <c:v>4.33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5B7-4C2F-A36F-3CE58ECCE9F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Gasto Militar 2023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Gasto Militar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76A-4B66-95F3-C030723985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676A-4B66-95F3-C030723985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676A-4B66-95F3-C030723985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76A-4B66-95F3-C0307239852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676A-4B66-95F3-C0307239852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76A-4B66-95F3-C0307239852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676A-4B66-95F3-C0307239852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676A-4B66-95F3-C0307239852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76A-4B66-95F3-C0307239852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676A-4B66-95F3-C0307239852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76A-4B66-95F3-C0307239852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76A-4B66-95F3-C0307239852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676A-4B66-95F3-C0307239852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C-676A-4B66-95F3-C03072398523}"/>
                </c:ext>
              </c:extLst>
            </c:dLbl>
            <c:dLbl>
              <c:idx val="2"/>
              <c:layout>
                <c:manualLayout>
                  <c:x val="8.3333333333333332E-3"/>
                  <c:y val="4.098360655737705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6D99C56-10A1-4548-8AF2-986D78BB3957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76A-4B66-95F3-C03072398523}"/>
                </c:ext>
              </c:extLst>
            </c:dLbl>
            <c:dLbl>
              <c:idx val="3"/>
              <c:layout>
                <c:manualLayout>
                  <c:x val="8.3333333333333332E-3"/>
                  <c:y val="1.229508196721321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76A-4B66-95F3-C03072398523}"/>
                </c:ext>
              </c:extLst>
            </c:dLbl>
            <c:dLbl>
              <c:idx val="4"/>
              <c:layout>
                <c:manualLayout>
                  <c:x val="-1.8518518518518857E-3"/>
                  <c:y val="2.59562841530053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76A-4B66-95F3-C03072398523}"/>
                </c:ext>
              </c:extLst>
            </c:dLbl>
            <c:dLbl>
              <c:idx val="5"/>
              <c:layout>
                <c:manualLayout>
                  <c:x val="-7.4074074074074077E-3"/>
                  <c:y val="9.56284153005464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76A-4B66-95F3-C03072398523}"/>
                </c:ext>
              </c:extLst>
            </c:dLbl>
            <c:dLbl>
              <c:idx val="6"/>
              <c:layout>
                <c:manualLayout>
                  <c:x val="-1.0185185185185219E-2"/>
                  <c:y val="4.098360655737705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76A-4B66-95F3-C03072398523}"/>
                </c:ext>
              </c:extLst>
            </c:dLbl>
            <c:dLbl>
              <c:idx val="7"/>
              <c:layout>
                <c:manualLayout>
                  <c:x val="-1.8518518518518552E-2"/>
                  <c:y val="2.73224043715846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76A-4B66-95F3-C03072398523}"/>
                </c:ext>
              </c:extLst>
            </c:dLbl>
            <c:dLbl>
              <c:idx val="8"/>
              <c:layout>
                <c:manualLayout>
                  <c:x val="-2.777777777777761E-3"/>
                  <c:y val="1.639344262295082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76A-4B66-95F3-C03072398523}"/>
                </c:ext>
              </c:extLst>
            </c:dLbl>
            <c:dLbl>
              <c:idx val="9"/>
              <c:layout>
                <c:manualLayout>
                  <c:x val="-6.4814814814814648E-3"/>
                  <c:y val="4.098360655737705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76A-4B66-95F3-C03072398523}"/>
                </c:ext>
              </c:extLst>
            </c:dLbl>
            <c:dLbl>
              <c:idx val="10"/>
              <c:layout>
                <c:manualLayout>
                  <c:x val="-1.481481481481483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76A-4B66-95F3-C03072398523}"/>
                </c:ext>
              </c:extLst>
            </c:dLbl>
            <c:dLbl>
              <c:idx val="1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98F19A0-4682-4827-8983-6C29F4AAE33B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 dirty="0"/>
                      <a:t>
13%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76A-4B66-95F3-C0307239852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Sheet1!$A$2:$A$13</c:f>
              <c:strCache>
                <c:ptCount val="12"/>
                <c:pt idx="0">
                  <c:v>Estados Unidos</c:v>
                </c:pt>
                <c:pt idx="1">
                  <c:v>China</c:v>
                </c:pt>
                <c:pt idx="2">
                  <c:v>Rusia</c:v>
                </c:pt>
                <c:pt idx="3">
                  <c:v>Francia</c:v>
                </c:pt>
                <c:pt idx="4">
                  <c:v>Reino Unido</c:v>
                </c:pt>
                <c:pt idx="5">
                  <c:v>Japón</c:v>
                </c:pt>
                <c:pt idx="6">
                  <c:v>Alemania</c:v>
                </c:pt>
                <c:pt idx="7">
                  <c:v>India</c:v>
                </c:pt>
                <c:pt idx="8">
                  <c:v>Arabia Saudita</c:v>
                </c:pt>
                <c:pt idx="9">
                  <c:v>Corea del Sur</c:v>
                </c:pt>
                <c:pt idx="10">
                  <c:v>Br/It/Au/Ca/Is/Tu</c:v>
                </c:pt>
                <c:pt idx="11">
                  <c:v>Resto del Mundo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39.6</c:v>
                </c:pt>
                <c:pt idx="1">
                  <c:v>14</c:v>
                </c:pt>
                <c:pt idx="2">
                  <c:v>3.5</c:v>
                </c:pt>
                <c:pt idx="3">
                  <c:v>2.7</c:v>
                </c:pt>
                <c:pt idx="4">
                  <c:v>2.6</c:v>
                </c:pt>
                <c:pt idx="5">
                  <c:v>2.6</c:v>
                </c:pt>
                <c:pt idx="6">
                  <c:v>2.6</c:v>
                </c:pt>
                <c:pt idx="7">
                  <c:v>3.8</c:v>
                </c:pt>
                <c:pt idx="8">
                  <c:v>3.3</c:v>
                </c:pt>
                <c:pt idx="9">
                  <c:v>2.2999999999999998</c:v>
                </c:pt>
                <c:pt idx="10">
                  <c:v>7.6</c:v>
                </c:pt>
                <c:pt idx="11">
                  <c:v>15.4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A-4B66-95F3-C0307239852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2200" b="1" i="0" u="none" strike="noStrike" kern="12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2"/>
                </a:solidFill>
              </a:rPr>
              <a:t>Inversiones Chinas </a:t>
            </a:r>
            <a:r>
              <a:rPr lang="en-US" dirty="0" err="1">
                <a:solidFill>
                  <a:schemeClr val="accent2"/>
                </a:solidFill>
              </a:rPr>
              <a:t>globales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2005 - 2023</a:t>
            </a:r>
          </a:p>
        </c:rich>
      </c:tx>
      <c:layout>
        <c:manualLayout>
          <c:xMode val="edge"/>
          <c:yMode val="edge"/>
          <c:x val="0"/>
          <c:y val="8.3780713547803171E-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Inversiones Chinas globales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77D-4205-BE1A-3C6ED6E2448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77D-4205-BE1A-3C6ED6E2448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77D-4205-BE1A-3C6ED6E2448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77D-4205-BE1A-3C6ED6E2448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77D-4205-BE1A-3C6ED6E2448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77D-4205-BE1A-3C6ED6E2448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77D-4205-BE1A-3C6ED6E2448F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77D-4205-BE1A-3C6ED6E2448F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77D-4205-BE1A-3C6ED6E2448F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77D-4205-BE1A-3C6ED6E2448F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77D-4205-BE1A-3C6ED6E2448F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A24B-4A7E-AAEF-A850E583D676}"/>
              </c:ext>
            </c:extLst>
          </c:dPt>
          <c:dLbls>
            <c:dLbl>
              <c:idx val="0"/>
              <c:layout>
                <c:manualLayout>
                  <c:x val="-0.12820149878896542"/>
                  <c:y val="0.1344296182634039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7D-4205-BE1A-3C6ED6E2448F}"/>
                </c:ext>
              </c:extLst>
            </c:dLbl>
            <c:dLbl>
              <c:idx val="1"/>
              <c:layout>
                <c:manualLayout>
                  <c:x val="-5.839199893769504E-2"/>
                  <c:y val="-0.1348076210103558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7D-4205-BE1A-3C6ED6E2448F}"/>
                </c:ext>
              </c:extLst>
            </c:dLbl>
            <c:dLbl>
              <c:idx val="2"/>
              <c:layout>
                <c:manualLayout>
                  <c:x val="9.2563567494729646E-2"/>
                  <c:y val="-0.1528076104553054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77D-4205-BE1A-3C6ED6E2448F}"/>
                </c:ext>
              </c:extLst>
            </c:dLbl>
            <c:dLbl>
              <c:idx val="3"/>
              <c:layout>
                <c:manualLayout>
                  <c:x val="9.6293284459830847E-2"/>
                  <c:y val="-6.75031764105176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77D-4205-BE1A-3C6ED6E2448F}"/>
                </c:ext>
              </c:extLst>
            </c:dLbl>
            <c:dLbl>
              <c:idx val="4"/>
              <c:layout>
                <c:manualLayout>
                  <c:x val="0.12199829652813374"/>
                  <c:y val="-3.6781052628801301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77D-4205-BE1A-3C6ED6E2448F}"/>
                </c:ext>
              </c:extLst>
            </c:dLbl>
            <c:dLbl>
              <c:idx val="6"/>
              <c:layout>
                <c:manualLayout>
                  <c:x val="-3.7743884301256361E-3"/>
                  <c:y val="3.098039267426714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77D-4205-BE1A-3C6ED6E2448F}"/>
                </c:ext>
              </c:extLst>
            </c:dLbl>
            <c:dLbl>
              <c:idx val="7"/>
              <c:layout>
                <c:manualLayout>
                  <c:x val="-1.5687917787686863E-2"/>
                  <c:y val="2.015107575755572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77D-4205-BE1A-3C6ED6E2448F}"/>
                </c:ext>
              </c:extLst>
            </c:dLbl>
            <c:dLbl>
              <c:idx val="8"/>
              <c:layout>
                <c:manualLayout>
                  <c:x val="-1.5221495138168006E-2"/>
                  <c:y val="-2.14246085725481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77D-4205-BE1A-3C6ED6E2448F}"/>
                </c:ext>
              </c:extLst>
            </c:dLbl>
            <c:dLbl>
              <c:idx val="9"/>
              <c:layout>
                <c:manualLayout>
                  <c:x val="2.5615581547146223E-2"/>
                  <c:y val="1.424272130312653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77D-4205-BE1A-3C6ED6E2448F}"/>
                </c:ext>
              </c:extLst>
            </c:dLbl>
            <c:dLbl>
              <c:idx val="10"/>
              <c:layout>
                <c:manualLayout>
                  <c:x val="5.5675448317567516E-2"/>
                  <c:y val="-2.00133653327281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77D-4205-BE1A-3C6ED6E2448F}"/>
                </c:ext>
              </c:extLst>
            </c:dLbl>
            <c:dLbl>
              <c:idx val="11"/>
              <c:layout>
                <c:manualLayout>
                  <c:x val="5.0841119890854471E-2"/>
                  <c:y val="-1.43484367310480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A24B-4A7E-AAEF-A850E583D67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Sheet1!$A$2:$A$13</c:f>
              <c:strCache>
                <c:ptCount val="12"/>
                <c:pt idx="0">
                  <c:v>Energía</c:v>
                </c:pt>
                <c:pt idx="1">
                  <c:v>Transporte</c:v>
                </c:pt>
                <c:pt idx="2">
                  <c:v>Bienes raíces</c:v>
                </c:pt>
                <c:pt idx="3">
                  <c:v>Agricultura</c:v>
                </c:pt>
                <c:pt idx="4">
                  <c:v>Metales</c:v>
                </c:pt>
                <c:pt idx="5">
                  <c:v>Finanza</c:v>
                </c:pt>
                <c:pt idx="6">
                  <c:v>Tecnología</c:v>
                </c:pt>
                <c:pt idx="7">
                  <c:v>Entretenimiento</c:v>
                </c:pt>
                <c:pt idx="8">
                  <c:v>Salud</c:v>
                </c:pt>
                <c:pt idx="9">
                  <c:v>Turismo</c:v>
                </c:pt>
                <c:pt idx="10">
                  <c:v>Químicos</c:v>
                </c:pt>
                <c:pt idx="11">
                  <c:v>Otros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35.799999999999997</c:v>
                </c:pt>
                <c:pt idx="1">
                  <c:v>20.3</c:v>
                </c:pt>
                <c:pt idx="2">
                  <c:v>9.4</c:v>
                </c:pt>
                <c:pt idx="3">
                  <c:v>4.8</c:v>
                </c:pt>
                <c:pt idx="4">
                  <c:v>9</c:v>
                </c:pt>
                <c:pt idx="5">
                  <c:v>4</c:v>
                </c:pt>
                <c:pt idx="6">
                  <c:v>4</c:v>
                </c:pt>
                <c:pt idx="7">
                  <c:v>2.7</c:v>
                </c:pt>
                <c:pt idx="8">
                  <c:v>1.3</c:v>
                </c:pt>
                <c:pt idx="9">
                  <c:v>2.5</c:v>
                </c:pt>
                <c:pt idx="10">
                  <c:v>1.6</c:v>
                </c:pt>
                <c:pt idx="11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A8-4DAE-AB80-1296DDEEF02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Crecimiento % PBI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EEUU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2.5640000000000001</c:v>
                </c:pt>
                <c:pt idx="1">
                  <c:v>1.5509999999999999</c:v>
                </c:pt>
                <c:pt idx="2">
                  <c:v>2.25</c:v>
                </c:pt>
                <c:pt idx="3">
                  <c:v>1.8420000000000001</c:v>
                </c:pt>
                <c:pt idx="4">
                  <c:v>2.452</c:v>
                </c:pt>
                <c:pt idx="5">
                  <c:v>2.8809999999999998</c:v>
                </c:pt>
                <c:pt idx="6">
                  <c:v>1.7</c:v>
                </c:pt>
                <c:pt idx="7">
                  <c:v>2.2170000000000001</c:v>
                </c:pt>
                <c:pt idx="8">
                  <c:v>2.927</c:v>
                </c:pt>
                <c:pt idx="9">
                  <c:v>2.5</c:v>
                </c:pt>
                <c:pt idx="10">
                  <c:v>-2</c:v>
                </c:pt>
                <c:pt idx="11">
                  <c:v>6.1</c:v>
                </c:pt>
                <c:pt idx="12">
                  <c:v>2.5</c:v>
                </c:pt>
                <c:pt idx="13">
                  <c:v>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7B-48A9-9372-522185DA93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China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  <c:pt idx="12">
                  <c:v>2022</c:v>
                </c:pt>
                <c:pt idx="13">
                  <c:v>2023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10.635999999999999</c:v>
                </c:pt>
                <c:pt idx="1">
                  <c:v>9.5510000000000002</c:v>
                </c:pt>
                <c:pt idx="2">
                  <c:v>7.86</c:v>
                </c:pt>
                <c:pt idx="3">
                  <c:v>7.7690000000000001</c:v>
                </c:pt>
                <c:pt idx="4">
                  <c:v>7.4249999999999998</c:v>
                </c:pt>
                <c:pt idx="5">
                  <c:v>7.0419999999999998</c:v>
                </c:pt>
                <c:pt idx="6">
                  <c:v>6.8490000000000002</c:v>
                </c:pt>
                <c:pt idx="7">
                  <c:v>6.79</c:v>
                </c:pt>
                <c:pt idx="8">
                  <c:v>6.6</c:v>
                </c:pt>
                <c:pt idx="9">
                  <c:v>6</c:v>
                </c:pt>
                <c:pt idx="10">
                  <c:v>2.2000000000000002</c:v>
                </c:pt>
                <c:pt idx="11">
                  <c:v>8.1</c:v>
                </c:pt>
                <c:pt idx="12">
                  <c:v>3</c:v>
                </c:pt>
                <c:pt idx="1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7B-48A9-9372-522185DA9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6251328"/>
        <c:axId val="446248376"/>
      </c:lineChart>
      <c:catAx>
        <c:axId val="44625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48376"/>
        <c:crosses val="autoZero"/>
        <c:auto val="1"/>
        <c:lblAlgn val="ctr"/>
        <c:lblOffset val="100"/>
        <c:noMultiLvlLbl val="0"/>
      </c:catAx>
      <c:valAx>
        <c:axId val="44624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25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2FCD2-3AE4-4D5D-92AB-ED61015FAA7B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C0E0D-C511-43D6-B0D1-9C208EB23FD6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278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293146-83D0-4D1C-8E55-06838B1E6EE3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884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C9885E-2FB5-47A3-B53F-7BEA08C48EDE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948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0E038D-57C4-4BE5-9078-F5302C36BC7E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95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883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8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23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02306-C426-CA94-F5F1-C76DBD1F2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D7E60-C908-E3C1-2A49-A28FDF31E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E5D2B-E9A7-D212-3729-1501CE3C3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9F1FA-A46D-40ED-99E4-96385C3A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1831-F730-9351-3968-36EB82AA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263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D36B-010A-837F-9D10-C4F352B0D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16029-403D-FCD8-6872-E43B0AF60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513D-AC31-9492-2682-59461E10D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2721-D9E4-080E-6CE5-C3B907B3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77368-E4C1-EB16-E853-B23C2914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5036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00B8-E346-2695-D397-64910F171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5781E-110F-73B6-2B15-CFBD9F15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D47DA-8A2F-FF01-6D0B-70C3ECB8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99C5-DCAB-777B-09DF-6CE9C3CD0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D6DA4-802C-433E-EC33-23D6DF74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325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106F-7AF9-AC90-A1FC-5B34550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3F0D-0776-5E2C-892C-E2D38227AD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56906-1103-E8A4-C233-D548491FF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3D97-F8E7-1C00-AC0F-6CAA1966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63A17-4B46-11A7-3E52-A82D4E17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2555F-EC84-CCD9-E428-27AB36203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7727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2F03-C1FF-D6DE-1DC0-049F16276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B83FE-BFAB-8CEC-1D1C-5BE65D806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34185-953B-67C3-0EEC-C6D706C0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06E41D-D1FD-66F3-C16C-924233AAE3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08E23-23B6-0974-F04F-312CD65A0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A09DAA-2D1F-7F97-5EC8-55A458E0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7C83E9-679B-78B5-1C3B-4EF41125F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052E21-C010-F7F7-C373-F3AD1870D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5911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43F8-57F9-A45C-4448-E079F7BB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E47B32-AD7D-4CF0-4EBB-8D7578A9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F2C5D-571F-59EF-1097-36ADF24AD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BBC79-45AE-57CD-EF6A-06AD465E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93657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22704-DDF4-52DF-9E77-D2ABD7F5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181DA5-17B6-2639-270F-520B6933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2ABB7-20D5-4932-3B1C-C689FD5A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18281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3042-49F6-85E3-500D-99CD8061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B971-6F65-25AA-7F5D-6248994D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F7F25-A15C-78AA-BB7E-42A1F1827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6853F-6828-41BA-41F5-702F2CC2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C9745-C2DC-4DD1-9231-DCBB7D7C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B4D38-AAAA-48AB-35D5-6F1E6979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91855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47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45C0-04FC-52A7-AFB7-AF2B99F7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F003D-2628-5ABC-DCB9-F0370E6C7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BBD10-3725-4B88-1F66-88B84C1D1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A4D09-66CB-92DA-D702-B8CEE1197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A820F-EBC8-CA80-A977-CD94DEA6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ABA0F-386F-FA1B-60B6-B528A803B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10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6CBE-4998-163E-D127-F92E7D78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AA200-94C4-D03A-088F-EDBE0F0F9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157C3-C2AF-D80B-A7F4-6DCEB8BF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0695B-3538-60D7-6FD3-E705E13C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6B0F5-EAFD-9595-23E5-FC40DAD0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20991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6191C-E00E-B76C-178D-038F95AFA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58FA7-DE0F-AC32-A824-33A84C78B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8A83-98D4-D418-688C-CE4F76B7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E4290-2FC9-EB41-6857-71F8DB5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DE657-F396-B3DB-BD16-9F68D29C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3699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12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55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07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406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719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338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1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922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483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5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593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4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A36F-A280-4EC2-AC3A-938250899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0729B-0645-4F49-ADA4-4A60F12D3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01F06-4F0D-439D-B43D-50CE963B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84037-3452-47A1-916C-F8D33438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16F2-25DE-4F27-99AB-E33EB793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79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E36C6-6F91-4402-96FE-777C0AA9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CB1BB-996C-472D-9578-E09751A0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CE9E-1F59-4405-8000-9366A030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EB09-C109-48DC-9F07-034019ACF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96748-24EB-4BA2-A227-3E8A25E3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504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F9850-64EE-4C10-A42E-F5EA78A6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3402B-0233-412D-90E6-778AA94C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45EFA-3CA2-407F-97DE-62475CD8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A9643-BE5D-4E3F-8D5E-D0B8E2A93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4ECB-6308-4182-A93F-00B4B57A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404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5F15-36D0-4746-90B7-B826CAF2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ABEAA-98C6-4EC9-80D7-6853762A2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35460-1DA1-4B76-81A8-F50FF3966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6E428-8120-447B-A421-7450C4C2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24ED9-F12E-408D-8DBA-CF713674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9A988-EA38-49DB-BC91-63587D83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365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6EDC-A571-42D7-A614-168F0E5B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AB077-069D-41C2-88B7-FB0B833DD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25450-A9F4-4672-9A11-4A0591D5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56F2A-E936-4DAF-83FC-65B7CD43E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6545A0-B51C-46AE-A4FC-E5FB188BD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90C43-A0BF-466E-8C85-78F00C5E1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266927-BADB-4B0E-A1DD-BA754EAD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F9417-CB1D-4554-960B-E29B61BD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305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9AB1-1368-43B2-B449-3202922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87112-059E-4DAA-8ECD-AF5080AC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1911F-0B81-4022-A937-58E534D3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355CB-32C0-4433-9D85-47DD21EC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50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347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756C6C-DFE1-4EBC-A57E-71A0D59F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8D375-8B4F-4014-A652-33DC430B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91BE4-18CC-41EE-8B49-D5C42212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80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7B20-2E9D-4546-B3E4-0B3B79F1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B93E-EA79-43F2-BA73-9B4103650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BB5A2-A808-4CEE-8F1D-F4765BB6B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83794-E7B4-4882-849A-A0DF0F1C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E101A-F62C-4B97-887F-CCCDAAE2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DFC6D-3300-429C-ABB9-8C4AF77E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872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C1F5D-7B84-416C-890C-F4E37BE22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ED1B1-75EF-4150-BFE1-8540253DCF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937A8-D244-4D8B-A1CA-10B0CE9BF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593AA-895E-4141-BCF7-041EE6BD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9D01A-AF7A-4248-B84D-9D24BD58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D2F35-30E0-4012-AF25-BA1D9CF2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01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1E17-6BB3-4579-8E2F-88C95DD1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E71F1-B815-4556-99EC-F4AAA030F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6BDA9-FA60-4CA1-86D3-04583FAF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E09FA-D655-445B-B9DF-692E3AFB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6AFBE-6091-49F7-9378-6C8A0589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602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AD9A5D-90CD-4C1D-84A0-E01DC2EDEE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066BC-8404-4C18-BEFE-93C1F3BAB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F3642-145C-4015-91C0-EB67F628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59500-7C7D-4B73-9169-F8DF51AD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C2AF1-8070-4234-A6BA-EC61BA5A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54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79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8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7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227A6-7881-0CDC-4570-5B120F41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509B6-042C-1837-768A-241BBD203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24832-411D-6B65-4091-A8B0BFA78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C5E298-0C97-4B2C-9211-CF1B95E4B827}" type="datetimeFigureOut">
              <a:rPr lang="es-AR" smtClean="0"/>
              <a:t>25/6/2025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D518A-4D5A-511F-897D-D43BA3E5A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28AB-58B6-8F91-D5CA-B4B46BBA6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1A0FF0-0D77-4715-B92C-193E08E8854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042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7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365367-C435-444A-9BDC-63A1EDED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E15C6-98F6-44D5-A008-464C72AA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D7F58-3000-4C0F-8243-2FB163CE4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94BC3-2EB2-4064-8B77-87D76603DFA2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9D8E8-0174-4B0A-A055-7B7BC5F8F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CDAB7-FBD5-48C6-B110-B7DC7C9C7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1ADE1-2274-401E-AFD8-3543044F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2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59026"/>
            <a:ext cx="5938866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BD158-F5A9-B150-2E9B-F4AC3D70A57D}"/>
              </a:ext>
            </a:extLst>
          </p:cNvPr>
          <p:cNvSpPr txBox="1"/>
          <p:nvPr/>
        </p:nvSpPr>
        <p:spPr>
          <a:xfrm>
            <a:off x="6759295" y="1066801"/>
            <a:ext cx="4612277" cy="2077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9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Geoestrategia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2E200-2F99-6118-72C7-3AF5588B092E}"/>
              </a:ext>
            </a:extLst>
          </p:cNvPr>
          <p:cNvSpPr txBox="1"/>
          <p:nvPr/>
        </p:nvSpPr>
        <p:spPr>
          <a:xfrm>
            <a:off x="6944896" y="4876803"/>
            <a:ext cx="4241074" cy="1233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Luca Vanella L.VANELLA@HOTMAIL.COM</a:t>
            </a:r>
          </a:p>
        </p:txBody>
      </p:sp>
      <p:pic>
        <p:nvPicPr>
          <p:cNvPr id="10" name="Picture 9" descr="A globe with chess pieces on it&#10;&#10;Description automatically generated">
            <a:extLst>
              <a:ext uri="{FF2B5EF4-FFF2-40B4-BE49-F238E27FC236}">
                <a16:creationId xmlns:a16="http://schemas.microsoft.com/office/drawing/2014/main" id="{28F3F521-25A7-A2BC-0EBE-3A07B643C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7" r="4966"/>
          <a:stretch/>
        </p:blipFill>
        <p:spPr>
          <a:xfrm>
            <a:off x="20" y="10"/>
            <a:ext cx="5938847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31691" y="4237480"/>
            <a:ext cx="867485" cy="115439"/>
            <a:chOff x="8910933" y="1861308"/>
            <a:chExt cx="867485" cy="1154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utoShape 2">
            <a:extLst>
              <a:ext uri="{FF2B5EF4-FFF2-40B4-BE49-F238E27FC236}">
                <a16:creationId xmlns:a16="http://schemas.microsoft.com/office/drawing/2014/main" id="{0518A07A-9431-8017-175E-72047021A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1348" y="-715652"/>
            <a:ext cx="4297052" cy="429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70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lobal Affairs and Strategic Studies. Facultad de Derecho">
            <a:extLst>
              <a:ext uri="{FF2B5EF4-FFF2-40B4-BE49-F238E27FC236}">
                <a16:creationId xmlns:a16="http://schemas.microsoft.com/office/drawing/2014/main" id="{8832F6DB-F500-21CF-5737-F0911E78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7" r="-3" b="229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U launches naval mission to secure Red Sea from Houthi attacks | The Times  of Israel">
            <a:extLst>
              <a:ext uri="{FF2B5EF4-FFF2-40B4-BE49-F238E27FC236}">
                <a16:creationId xmlns:a16="http://schemas.microsoft.com/office/drawing/2014/main" id="{7829E278-E298-452B-2864-202668C1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9" r="1" b="2820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map of the coast of yemen&#10;&#10;Description automatically generated">
            <a:extLst>
              <a:ext uri="{FF2B5EF4-FFF2-40B4-BE49-F238E27FC236}">
                <a16:creationId xmlns:a16="http://schemas.microsoft.com/office/drawing/2014/main" id="{4F48AE17-9708-D281-2C90-922B05143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" b="4"/>
          <a:stretch/>
        </p:blipFill>
        <p:spPr>
          <a:xfrm>
            <a:off x="7458302" y="-22547"/>
            <a:ext cx="3809132" cy="3139531"/>
          </a:xfrm>
          <a:prstGeom prst="rect">
            <a:avLst/>
          </a:prstGeom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D42FF5-67DD-695F-855D-7CAF0DD11C20}"/>
              </a:ext>
            </a:extLst>
          </p:cNvPr>
          <p:cNvSpPr txBox="1"/>
          <p:nvPr/>
        </p:nvSpPr>
        <p:spPr>
          <a:xfrm>
            <a:off x="313574" y="5140545"/>
            <a:ext cx="4374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Aumento aproximado del 50% de costos logísticos</a:t>
            </a:r>
          </a:p>
        </p:txBody>
      </p:sp>
    </p:spTree>
    <p:extLst>
      <p:ext uri="{BB962C8B-B14F-4D97-AF65-F5344CB8AC3E}">
        <p14:creationId xmlns:p14="http://schemas.microsoft.com/office/powerpoint/2010/main" val="582661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8B3BE-5DDF-24CE-6E38-0396EAE1094A}"/>
              </a:ext>
            </a:extLst>
          </p:cNvPr>
          <p:cNvSpPr txBox="1"/>
          <p:nvPr/>
        </p:nvSpPr>
        <p:spPr>
          <a:xfrm rot="16200000">
            <a:off x="-544443" y="766837"/>
            <a:ext cx="1903155" cy="451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 lIns="48000" tIns="48000" rIns="48000" bIns="48000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PAÍS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41E40-13F6-986C-2172-4B553F817BE6}"/>
              </a:ext>
            </a:extLst>
          </p:cNvPr>
          <p:cNvSpPr txBox="1"/>
          <p:nvPr/>
        </p:nvSpPr>
        <p:spPr>
          <a:xfrm rot="16200000">
            <a:off x="-606755" y="2984626"/>
            <a:ext cx="2027825" cy="451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7067E-8358-E5A1-DDBC-2E9AA1F57F81}"/>
              </a:ext>
            </a:extLst>
          </p:cNvPr>
          <p:cNvSpPr txBox="1"/>
          <p:nvPr/>
        </p:nvSpPr>
        <p:spPr>
          <a:xfrm rot="16200000">
            <a:off x="-729300" y="5379039"/>
            <a:ext cx="2272870" cy="451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48000" tIns="48000" rIns="48000" bIns="48000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1" i="0" u="none" strike="noStrike" kern="8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 / NO PRODUCE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1E065-DDE6-A527-CA2F-3EA39D26AAA5}"/>
              </a:ext>
            </a:extLst>
          </p:cNvPr>
          <p:cNvSpPr txBox="1"/>
          <p:nvPr/>
        </p:nvSpPr>
        <p:spPr>
          <a:xfrm>
            <a:off x="1123269" y="40968"/>
            <a:ext cx="2577151" cy="1903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5E86F-2B17-067D-BAC4-B341AD4DA7E9}"/>
              </a:ext>
            </a:extLst>
          </p:cNvPr>
          <p:cNvSpPr txBox="1"/>
          <p:nvPr/>
        </p:nvSpPr>
        <p:spPr>
          <a:xfrm>
            <a:off x="1115568" y="4468310"/>
            <a:ext cx="2577151" cy="2272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0E1B23-0785-745E-AEB9-A25DD35B601F}"/>
              </a:ext>
            </a:extLst>
          </p:cNvPr>
          <p:cNvSpPr txBox="1"/>
          <p:nvPr/>
        </p:nvSpPr>
        <p:spPr>
          <a:xfrm>
            <a:off x="6452693" y="37708"/>
            <a:ext cx="2577151" cy="1903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4E26F-0758-96E3-647B-25A016D1C7B2}"/>
              </a:ext>
            </a:extLst>
          </p:cNvPr>
          <p:cNvSpPr txBox="1"/>
          <p:nvPr/>
        </p:nvSpPr>
        <p:spPr>
          <a:xfrm>
            <a:off x="3787981" y="37708"/>
            <a:ext cx="2577151" cy="1903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D1BD1-D6A1-AE94-91C2-E3CA5681648C}"/>
              </a:ext>
            </a:extLst>
          </p:cNvPr>
          <p:cNvSpPr txBox="1"/>
          <p:nvPr/>
        </p:nvSpPr>
        <p:spPr>
          <a:xfrm>
            <a:off x="3787981" y="4465050"/>
            <a:ext cx="2577151" cy="2272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D1F154-876A-6F45-5AC6-234B16CF4B78}"/>
              </a:ext>
            </a:extLst>
          </p:cNvPr>
          <p:cNvSpPr txBox="1"/>
          <p:nvPr/>
        </p:nvSpPr>
        <p:spPr>
          <a:xfrm>
            <a:off x="6452693" y="4465050"/>
            <a:ext cx="2577151" cy="2272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6C4CC0-1406-B055-A589-1C5EFFC26638}"/>
              </a:ext>
            </a:extLst>
          </p:cNvPr>
          <p:cNvSpPr txBox="1"/>
          <p:nvPr/>
        </p:nvSpPr>
        <p:spPr>
          <a:xfrm>
            <a:off x="3797404" y="2178410"/>
            <a:ext cx="2565028" cy="2042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6CC57F-ED8C-CB5A-18F7-E391A8B530B5}"/>
              </a:ext>
            </a:extLst>
          </p:cNvPr>
          <p:cNvSpPr txBox="1"/>
          <p:nvPr/>
        </p:nvSpPr>
        <p:spPr>
          <a:xfrm>
            <a:off x="6452701" y="2185129"/>
            <a:ext cx="2577143" cy="2035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D3E039-A541-1E90-27C0-849858E82D53}"/>
              </a:ext>
            </a:extLst>
          </p:cNvPr>
          <p:cNvSpPr txBox="1"/>
          <p:nvPr/>
        </p:nvSpPr>
        <p:spPr>
          <a:xfrm>
            <a:off x="1139705" y="2178409"/>
            <a:ext cx="2565028" cy="20425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C6A3E3-F8DA-9417-D9FF-BBB98218597F}"/>
              </a:ext>
            </a:extLst>
          </p:cNvPr>
          <p:cNvSpPr txBox="1"/>
          <p:nvPr/>
        </p:nvSpPr>
        <p:spPr>
          <a:xfrm>
            <a:off x="9131053" y="30986"/>
            <a:ext cx="2577151" cy="19031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7A4A881-DCF4-C4D8-302A-DD1A243ABD1F}"/>
              </a:ext>
            </a:extLst>
          </p:cNvPr>
          <p:cNvSpPr txBox="1"/>
          <p:nvPr/>
        </p:nvSpPr>
        <p:spPr>
          <a:xfrm>
            <a:off x="9131053" y="4458328"/>
            <a:ext cx="2577151" cy="2272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7C8017-CF00-4BA0-06C7-19A1D99C6C37}"/>
              </a:ext>
            </a:extLst>
          </p:cNvPr>
          <p:cNvSpPr txBox="1"/>
          <p:nvPr/>
        </p:nvSpPr>
        <p:spPr>
          <a:xfrm>
            <a:off x="9131061" y="2178407"/>
            <a:ext cx="2577143" cy="20358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" name="Picture 53" descr="A blue flag with yellow stars in the center&#10;&#10;Description automatically generated">
            <a:extLst>
              <a:ext uri="{FF2B5EF4-FFF2-40B4-BE49-F238E27FC236}">
                <a16:creationId xmlns:a16="http://schemas.microsoft.com/office/drawing/2014/main" id="{A5778F7D-8348-95C4-1B0E-9BB3CA1F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834" y="644862"/>
            <a:ext cx="1085897" cy="723932"/>
          </a:xfrm>
          <a:prstGeom prst="rect">
            <a:avLst/>
          </a:prstGeom>
        </p:spPr>
      </p:pic>
      <p:pic>
        <p:nvPicPr>
          <p:cNvPr id="56" name="Picture 55" descr="A red white and blue flag&#10;&#10;Description automatically generated">
            <a:extLst>
              <a:ext uri="{FF2B5EF4-FFF2-40B4-BE49-F238E27FC236}">
                <a16:creationId xmlns:a16="http://schemas.microsoft.com/office/drawing/2014/main" id="{FA64CF78-1689-2418-FB0E-082B6CAF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393" y="644862"/>
            <a:ext cx="987750" cy="658629"/>
          </a:xfrm>
          <a:prstGeom prst="rect">
            <a:avLst/>
          </a:prstGeom>
        </p:spPr>
      </p:pic>
      <p:pic>
        <p:nvPicPr>
          <p:cNvPr id="58" name="Picture 57" descr="A flag with a star&#10;&#10;Description automatically generated">
            <a:extLst>
              <a:ext uri="{FF2B5EF4-FFF2-40B4-BE49-F238E27FC236}">
                <a16:creationId xmlns:a16="http://schemas.microsoft.com/office/drawing/2014/main" id="{2E1B70B6-D831-0490-9C03-F48B147CA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54" y="661630"/>
            <a:ext cx="972162" cy="648425"/>
          </a:xfrm>
          <a:prstGeom prst="rect">
            <a:avLst/>
          </a:prstGeom>
        </p:spPr>
      </p:pic>
      <p:pic>
        <p:nvPicPr>
          <p:cNvPr id="60" name="Picture 59" descr="A flag with stars and stripes&#10;&#10;Description automatically generated">
            <a:extLst>
              <a:ext uri="{FF2B5EF4-FFF2-40B4-BE49-F238E27FC236}">
                <a16:creationId xmlns:a16="http://schemas.microsoft.com/office/drawing/2014/main" id="{9C53DDAF-DB2A-E122-96D6-60A480E17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34" y="718373"/>
            <a:ext cx="1102769" cy="580405"/>
          </a:xfrm>
          <a:prstGeom prst="rect">
            <a:avLst/>
          </a:prstGeom>
        </p:spPr>
      </p:pic>
      <p:pic>
        <p:nvPicPr>
          <p:cNvPr id="62" name="Picture 61" descr="A blue flame of a gas stove&#10;&#10;Description automatically generated">
            <a:extLst>
              <a:ext uri="{FF2B5EF4-FFF2-40B4-BE49-F238E27FC236}">
                <a16:creationId xmlns:a16="http://schemas.microsoft.com/office/drawing/2014/main" id="{C6564F09-30A1-BCCC-00B2-F30870586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9" y="3070847"/>
            <a:ext cx="843765" cy="441761"/>
          </a:xfrm>
          <a:prstGeom prst="rect">
            <a:avLst/>
          </a:prstGeom>
        </p:spPr>
      </p:pic>
      <p:pic>
        <p:nvPicPr>
          <p:cNvPr id="64" name="Picture 63" descr="A black barrel with spilled oil&#10;&#10;Description automatically generated">
            <a:extLst>
              <a:ext uri="{FF2B5EF4-FFF2-40B4-BE49-F238E27FC236}">
                <a16:creationId xmlns:a16="http://schemas.microsoft.com/office/drawing/2014/main" id="{7EE3E251-2F6E-5B8A-6639-A82A45043C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66" y="2913295"/>
            <a:ext cx="843765" cy="720519"/>
          </a:xfrm>
          <a:prstGeom prst="rect">
            <a:avLst/>
          </a:prstGeom>
        </p:spPr>
      </p:pic>
      <p:pic>
        <p:nvPicPr>
          <p:cNvPr id="66" name="Picture 65" descr="A circle of food and drinks&#10;&#10;Description automatically generated">
            <a:extLst>
              <a:ext uri="{FF2B5EF4-FFF2-40B4-BE49-F238E27FC236}">
                <a16:creationId xmlns:a16="http://schemas.microsoft.com/office/drawing/2014/main" id="{451E5835-15E7-6773-5CE3-D1B39631F2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657" y="2931469"/>
            <a:ext cx="720519" cy="720519"/>
          </a:xfrm>
          <a:prstGeom prst="rect">
            <a:avLst/>
          </a:prstGeom>
        </p:spPr>
      </p:pic>
      <p:pic>
        <p:nvPicPr>
          <p:cNvPr id="67" name="Picture 66" descr="A blue flame of a gas stove&#10;&#10;Description automatically generated">
            <a:extLst>
              <a:ext uri="{FF2B5EF4-FFF2-40B4-BE49-F238E27FC236}">
                <a16:creationId xmlns:a16="http://schemas.microsoft.com/office/drawing/2014/main" id="{63BED7C3-62DB-E9F3-B2E1-B56E5CDCC3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51" y="3085431"/>
            <a:ext cx="843765" cy="441761"/>
          </a:xfrm>
          <a:prstGeom prst="rect">
            <a:avLst/>
          </a:prstGeom>
        </p:spPr>
      </p:pic>
      <p:pic>
        <p:nvPicPr>
          <p:cNvPr id="68" name="Picture 67" descr="A black barrel with spilled oil&#10;&#10;Description automatically generated">
            <a:extLst>
              <a:ext uri="{FF2B5EF4-FFF2-40B4-BE49-F238E27FC236}">
                <a16:creationId xmlns:a16="http://schemas.microsoft.com/office/drawing/2014/main" id="{BE3923F2-D410-977E-413F-929922940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38" y="2927879"/>
            <a:ext cx="843765" cy="720519"/>
          </a:xfrm>
          <a:prstGeom prst="rect">
            <a:avLst/>
          </a:prstGeom>
        </p:spPr>
      </p:pic>
      <p:pic>
        <p:nvPicPr>
          <p:cNvPr id="69" name="Picture 68" descr="A circle of food and drinks&#10;&#10;Description automatically generated">
            <a:extLst>
              <a:ext uri="{FF2B5EF4-FFF2-40B4-BE49-F238E27FC236}">
                <a16:creationId xmlns:a16="http://schemas.microsoft.com/office/drawing/2014/main" id="{EA6C895D-085B-7657-2B3A-509032974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29" y="2946053"/>
            <a:ext cx="720519" cy="720519"/>
          </a:xfrm>
          <a:prstGeom prst="rect">
            <a:avLst/>
          </a:prstGeom>
        </p:spPr>
      </p:pic>
      <p:pic>
        <p:nvPicPr>
          <p:cNvPr id="70" name="Picture 69" descr="A blue flame of a gas stove&#10;&#10;Description automatically generated">
            <a:extLst>
              <a:ext uri="{FF2B5EF4-FFF2-40B4-BE49-F238E27FC236}">
                <a16:creationId xmlns:a16="http://schemas.microsoft.com/office/drawing/2014/main" id="{99036287-9FF1-F94A-9C6A-E7AB64725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78" y="3091821"/>
            <a:ext cx="843765" cy="441761"/>
          </a:xfrm>
          <a:prstGeom prst="rect">
            <a:avLst/>
          </a:prstGeom>
        </p:spPr>
      </p:pic>
      <p:pic>
        <p:nvPicPr>
          <p:cNvPr id="71" name="Picture 70" descr="A black barrel with spilled oil&#10;&#10;Description automatically generated">
            <a:extLst>
              <a:ext uri="{FF2B5EF4-FFF2-40B4-BE49-F238E27FC236}">
                <a16:creationId xmlns:a16="http://schemas.microsoft.com/office/drawing/2014/main" id="{79558CD8-C16D-C36E-2BFE-E67190396C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65" y="2934269"/>
            <a:ext cx="843765" cy="720519"/>
          </a:xfrm>
          <a:prstGeom prst="rect">
            <a:avLst/>
          </a:prstGeom>
        </p:spPr>
      </p:pic>
      <p:pic>
        <p:nvPicPr>
          <p:cNvPr id="72" name="Picture 71" descr="A circle of food and drinks&#10;&#10;Description automatically generated">
            <a:extLst>
              <a:ext uri="{FF2B5EF4-FFF2-40B4-BE49-F238E27FC236}">
                <a16:creationId xmlns:a16="http://schemas.microsoft.com/office/drawing/2014/main" id="{A048B59C-CB26-2E56-9775-8E195EBFB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56" y="2952443"/>
            <a:ext cx="720519" cy="720519"/>
          </a:xfrm>
          <a:prstGeom prst="rect">
            <a:avLst/>
          </a:prstGeom>
        </p:spPr>
      </p:pic>
      <p:pic>
        <p:nvPicPr>
          <p:cNvPr id="73" name="Picture 72" descr="A blue flame of a gas stove&#10;&#10;Description automatically generated">
            <a:extLst>
              <a:ext uri="{FF2B5EF4-FFF2-40B4-BE49-F238E27FC236}">
                <a16:creationId xmlns:a16="http://schemas.microsoft.com/office/drawing/2014/main" id="{653BA39D-E222-640B-A96E-7A8AE23E1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08" y="3091821"/>
            <a:ext cx="843765" cy="441761"/>
          </a:xfrm>
          <a:prstGeom prst="rect">
            <a:avLst/>
          </a:prstGeom>
        </p:spPr>
      </p:pic>
      <p:pic>
        <p:nvPicPr>
          <p:cNvPr id="74" name="Picture 73" descr="A black barrel with spilled oil&#10;&#10;Description automatically generated">
            <a:extLst>
              <a:ext uri="{FF2B5EF4-FFF2-40B4-BE49-F238E27FC236}">
                <a16:creationId xmlns:a16="http://schemas.microsoft.com/office/drawing/2014/main" id="{626BF341-31FF-2B70-52BC-AF0B98237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995" y="2934269"/>
            <a:ext cx="843765" cy="720519"/>
          </a:xfrm>
          <a:prstGeom prst="rect">
            <a:avLst/>
          </a:prstGeom>
        </p:spPr>
      </p:pic>
      <p:pic>
        <p:nvPicPr>
          <p:cNvPr id="75" name="Picture 74" descr="A circle of food and drinks&#10;&#10;Description automatically generated">
            <a:extLst>
              <a:ext uri="{FF2B5EF4-FFF2-40B4-BE49-F238E27FC236}">
                <a16:creationId xmlns:a16="http://schemas.microsoft.com/office/drawing/2014/main" id="{FE6095B8-6FAC-D212-F490-634C3B1F8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386" y="2952443"/>
            <a:ext cx="720519" cy="72051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7957F41A-939F-94E4-918B-3C87A578F4D0}"/>
              </a:ext>
            </a:extLst>
          </p:cNvPr>
          <p:cNvSpPr/>
          <p:nvPr/>
        </p:nvSpPr>
        <p:spPr>
          <a:xfrm>
            <a:off x="1291393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459D08-1C98-13D9-50E9-49F437C30B26}"/>
              </a:ext>
            </a:extLst>
          </p:cNvPr>
          <p:cNvSpPr/>
          <p:nvPr/>
        </p:nvSpPr>
        <p:spPr>
          <a:xfrm>
            <a:off x="2108464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F8B449-533A-C1CF-FDEF-90FCDB63809E}"/>
              </a:ext>
            </a:extLst>
          </p:cNvPr>
          <p:cNvSpPr/>
          <p:nvPr/>
        </p:nvSpPr>
        <p:spPr>
          <a:xfrm>
            <a:off x="2964161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64703FD-1E96-21BB-896A-4542FF108473}"/>
              </a:ext>
            </a:extLst>
          </p:cNvPr>
          <p:cNvSpPr/>
          <p:nvPr/>
        </p:nvSpPr>
        <p:spPr>
          <a:xfrm>
            <a:off x="3890248" y="5344999"/>
            <a:ext cx="627510" cy="622168"/>
          </a:xfrm>
          <a:prstGeom prst="rect">
            <a:avLst/>
          </a:prstGeom>
          <a:solidFill>
            <a:srgbClr val="831515"/>
          </a:solidFill>
          <a:ln>
            <a:solidFill>
              <a:srgbClr val="83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0E87781-BA5F-383A-CE7A-E5AE38060451}"/>
              </a:ext>
            </a:extLst>
          </p:cNvPr>
          <p:cNvSpPr/>
          <p:nvPr/>
        </p:nvSpPr>
        <p:spPr>
          <a:xfrm>
            <a:off x="4707319" y="5344999"/>
            <a:ext cx="627510" cy="622168"/>
          </a:xfrm>
          <a:prstGeom prst="rect">
            <a:avLst/>
          </a:prstGeom>
          <a:solidFill>
            <a:srgbClr val="831515"/>
          </a:solidFill>
          <a:ln>
            <a:solidFill>
              <a:srgbClr val="83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37E0B5A-EBBA-972B-A29D-00B0D4ED6B83}"/>
              </a:ext>
            </a:extLst>
          </p:cNvPr>
          <p:cNvSpPr/>
          <p:nvPr/>
        </p:nvSpPr>
        <p:spPr>
          <a:xfrm>
            <a:off x="5563016" y="5344999"/>
            <a:ext cx="627510" cy="622168"/>
          </a:xfrm>
          <a:prstGeom prst="rect">
            <a:avLst/>
          </a:prstGeom>
          <a:solidFill>
            <a:srgbClr val="831515"/>
          </a:solidFill>
          <a:ln>
            <a:solidFill>
              <a:srgbClr val="83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38B463-1BC1-D368-AB30-E4955B1485AE}"/>
              </a:ext>
            </a:extLst>
          </p:cNvPr>
          <p:cNvSpPr/>
          <p:nvPr/>
        </p:nvSpPr>
        <p:spPr>
          <a:xfrm>
            <a:off x="6593319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1495381-7EBB-D994-6B1D-6EA86528FB7D}"/>
              </a:ext>
            </a:extLst>
          </p:cNvPr>
          <p:cNvSpPr/>
          <p:nvPr/>
        </p:nvSpPr>
        <p:spPr>
          <a:xfrm>
            <a:off x="7410390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CE610C1-F457-3A9D-3723-F0AEC3DF6856}"/>
              </a:ext>
            </a:extLst>
          </p:cNvPr>
          <p:cNvSpPr/>
          <p:nvPr/>
        </p:nvSpPr>
        <p:spPr>
          <a:xfrm>
            <a:off x="8266087" y="5344999"/>
            <a:ext cx="627510" cy="6221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10AE6A-D2F6-2D62-5D91-B703BBE28E0D}"/>
              </a:ext>
            </a:extLst>
          </p:cNvPr>
          <p:cNvSpPr/>
          <p:nvPr/>
        </p:nvSpPr>
        <p:spPr>
          <a:xfrm>
            <a:off x="9286295" y="5344999"/>
            <a:ext cx="627510" cy="622168"/>
          </a:xfrm>
          <a:prstGeom prst="rect">
            <a:avLst/>
          </a:prstGeom>
          <a:solidFill>
            <a:srgbClr val="831515"/>
          </a:solidFill>
          <a:ln>
            <a:solidFill>
              <a:srgbClr val="83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87566DE-5EEF-13DA-DA43-BCE2E2C90773}"/>
              </a:ext>
            </a:extLst>
          </p:cNvPr>
          <p:cNvSpPr/>
          <p:nvPr/>
        </p:nvSpPr>
        <p:spPr>
          <a:xfrm>
            <a:off x="10103366" y="5344999"/>
            <a:ext cx="627510" cy="622168"/>
          </a:xfrm>
          <a:prstGeom prst="rect">
            <a:avLst/>
          </a:prstGeom>
          <a:solidFill>
            <a:srgbClr val="831515"/>
          </a:solidFill>
          <a:ln>
            <a:solidFill>
              <a:srgbClr val="8315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42AE15-9C2A-834B-7055-FE886A7CB66F}"/>
              </a:ext>
            </a:extLst>
          </p:cNvPr>
          <p:cNvSpPr/>
          <p:nvPr/>
        </p:nvSpPr>
        <p:spPr>
          <a:xfrm>
            <a:off x="10959063" y="5344999"/>
            <a:ext cx="627510" cy="622168"/>
          </a:xfrm>
          <a:prstGeom prst="rect">
            <a:avLst/>
          </a:prstGeom>
          <a:solidFill>
            <a:srgbClr val="AEB125"/>
          </a:solidFill>
          <a:ln>
            <a:solidFill>
              <a:srgbClr val="AEB1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97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B614-31C0-2025-C646-465A6CD62070}"/>
              </a:ext>
            </a:extLst>
          </p:cNvPr>
          <p:cNvSpPr txBox="1"/>
          <p:nvPr/>
        </p:nvSpPr>
        <p:spPr>
          <a:xfrm>
            <a:off x="868680" y="405575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2011 </a:t>
            </a:r>
            <a:r>
              <a:rPr lang="en-US" sz="3600" dirty="0" err="1">
                <a:latin typeface="+mj-lt"/>
                <a:ea typeface="+mj-ea"/>
                <a:cs typeface="+mj-cs"/>
              </a:rPr>
              <a:t>Libia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ntervención militar en Libia de 2011 - Wikipedia, la enciclopedia libre">
            <a:extLst>
              <a:ext uri="{FF2B5EF4-FFF2-40B4-BE49-F238E27FC236}">
                <a16:creationId xmlns:a16="http://schemas.microsoft.com/office/drawing/2014/main" id="{DB29B3ED-580D-5AC1-7ADD-16C73A5A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6862" y="2091095"/>
            <a:ext cx="3995927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stado Islámico: terrorismo e insurgencia - Real Instituto Elcano">
            <a:extLst>
              <a:ext uri="{FF2B5EF4-FFF2-40B4-BE49-F238E27FC236}">
                <a16:creationId xmlns:a16="http://schemas.microsoft.com/office/drawing/2014/main" id="{CC120D42-4140-9BF5-E11C-7A6780B8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8374" y="2086081"/>
            <a:ext cx="5057603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634CB5-3640-39EB-83C6-D317E995E571}"/>
              </a:ext>
            </a:extLst>
          </p:cNvPr>
          <p:cNvSpPr txBox="1"/>
          <p:nvPr/>
        </p:nvSpPr>
        <p:spPr>
          <a:xfrm>
            <a:off x="9259365" y="390608"/>
            <a:ext cx="500176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2014 </a:t>
            </a:r>
            <a:r>
              <a:rPr lang="en-US" sz="3600" dirty="0" err="1">
                <a:latin typeface="+mj-lt"/>
                <a:ea typeface="+mj-ea"/>
                <a:cs typeface="+mj-cs"/>
              </a:rPr>
              <a:t>Irak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081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AFE6D-9C1F-4301-8AFE-C3F625C6D28E}"/>
              </a:ext>
            </a:extLst>
          </p:cNvPr>
          <p:cNvSpPr/>
          <p:nvPr/>
        </p:nvSpPr>
        <p:spPr>
          <a:xfrm>
            <a:off x="0" y="166722"/>
            <a:ext cx="138314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97132">
                  <a:lumMod val="75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B2AF71-5EBC-431A-9882-39A07639E4AC}"/>
              </a:ext>
            </a:extLst>
          </p:cNvPr>
          <p:cNvSpPr txBox="1"/>
          <p:nvPr/>
        </p:nvSpPr>
        <p:spPr>
          <a:xfrm>
            <a:off x="232737" y="293618"/>
            <a:ext cx="166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Comercio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E97132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D393B38-5A3E-44F0-8C0F-2FB90C968D04}"/>
              </a:ext>
            </a:extLst>
          </p:cNvPr>
          <p:cNvGraphicFramePr/>
          <p:nvPr/>
        </p:nvGraphicFramePr>
        <p:xfrm>
          <a:off x="131299" y="949911"/>
          <a:ext cx="5772350" cy="5743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6053BA3-38B0-45F8-805D-75FF6AD7D7A9}"/>
              </a:ext>
            </a:extLst>
          </p:cNvPr>
          <p:cNvGraphicFramePr/>
          <p:nvPr/>
        </p:nvGraphicFramePr>
        <p:xfrm>
          <a:off x="6288351" y="949912"/>
          <a:ext cx="5772350" cy="5743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A156956-9E1B-4E3C-A243-A62CC45B4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16" y="949911"/>
            <a:ext cx="784333" cy="413082"/>
          </a:xfrm>
          <a:prstGeom prst="rect">
            <a:avLst/>
          </a:prstGeom>
        </p:spPr>
      </p:pic>
      <p:pic>
        <p:nvPicPr>
          <p:cNvPr id="3" name="Picture 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6AD6B4C-ED9A-4217-936D-A3D3A666C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351" y="949911"/>
            <a:ext cx="784334" cy="4130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C34F8B-0E13-4DAE-8304-2C9DD0BAE8E7}"/>
              </a:ext>
            </a:extLst>
          </p:cNvPr>
          <p:cNvCxnSpPr/>
          <p:nvPr/>
        </p:nvCxnSpPr>
        <p:spPr>
          <a:xfrm>
            <a:off x="6096000" y="765163"/>
            <a:ext cx="0" cy="601675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80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picture containing text, screenshot, number, plot&#10;&#10;Description automatically generated">
            <a:extLst>
              <a:ext uri="{FF2B5EF4-FFF2-40B4-BE49-F238E27FC236}">
                <a16:creationId xmlns:a16="http://schemas.microsoft.com/office/drawing/2014/main" id="{4B944C65-2B2C-CA06-4730-94DABDFB4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35" y="1838767"/>
            <a:ext cx="5129784" cy="31804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68E8099-194C-85F0-3CD1-F86358104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1864416"/>
            <a:ext cx="5129784" cy="31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4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F92929-0EAB-492D-BEE0-C97B4C2D9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407219"/>
              </p:ext>
            </p:extLst>
          </p:nvPr>
        </p:nvGraphicFramePr>
        <p:xfrm>
          <a:off x="1422400" y="215137"/>
          <a:ext cx="9550400" cy="6261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A picture containing plane, outdoor, sky, mountain&#10;&#10;Description automatically generated">
            <a:extLst>
              <a:ext uri="{FF2B5EF4-FFF2-40B4-BE49-F238E27FC236}">
                <a16:creationId xmlns:a16="http://schemas.microsoft.com/office/drawing/2014/main" id="{D1371088-CB99-4D6C-BD47-05E75EB8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524" y="390939"/>
            <a:ext cx="2697010" cy="1514475"/>
          </a:xfrm>
          <a:prstGeom prst="rect">
            <a:avLst/>
          </a:prstGeom>
        </p:spPr>
      </p:pic>
      <p:pic>
        <p:nvPicPr>
          <p:cNvPr id="10" name="Picture 9" descr="A picture containing outdoor, sky, missile&#10;&#10;Description automatically generated">
            <a:extLst>
              <a:ext uri="{FF2B5EF4-FFF2-40B4-BE49-F238E27FC236}">
                <a16:creationId xmlns:a16="http://schemas.microsoft.com/office/drawing/2014/main" id="{F15AA9F8-AE12-414D-B613-CCB7960764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6" y="390940"/>
            <a:ext cx="2346125" cy="1319695"/>
          </a:xfrm>
          <a:prstGeom prst="rect">
            <a:avLst/>
          </a:prstGeom>
        </p:spPr>
      </p:pic>
      <p:pic>
        <p:nvPicPr>
          <p:cNvPr id="12" name="Picture 11" descr="A picture containing military vehicle, transport, sky, ground&#10;&#10;Description automatically generated">
            <a:extLst>
              <a:ext uri="{FF2B5EF4-FFF2-40B4-BE49-F238E27FC236}">
                <a16:creationId xmlns:a16="http://schemas.microsoft.com/office/drawing/2014/main" id="{74D089BB-D78D-4414-81A8-D8B8A8544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84" y="4987085"/>
            <a:ext cx="2453850" cy="1635900"/>
          </a:xfrm>
          <a:prstGeom prst="rect">
            <a:avLst/>
          </a:prstGeom>
        </p:spPr>
      </p:pic>
      <p:pic>
        <p:nvPicPr>
          <p:cNvPr id="14" name="Picture 13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614E1196-ED89-495E-853B-6245DC1E1D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" y="5052007"/>
            <a:ext cx="2402130" cy="15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91E1D2-7144-401D-845B-290E12C49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105638"/>
              </p:ext>
            </p:extLst>
          </p:nvPr>
        </p:nvGraphicFramePr>
        <p:xfrm>
          <a:off x="363984" y="408373"/>
          <a:ext cx="11416684" cy="6063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50" name="Picture 2" descr="CHINA ABANDONA ACUERDO DE GAS NATURAL – Noticias Red del Petróleo">
            <a:extLst>
              <a:ext uri="{FF2B5EF4-FFF2-40B4-BE49-F238E27FC236}">
                <a16:creationId xmlns:a16="http://schemas.microsoft.com/office/drawing/2014/main" id="{CA85CAFB-E68B-4C25-9FC1-13D99D5CF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057" y="658213"/>
            <a:ext cx="2788545" cy="163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na Shipping Container Lines orders eight 13,500-teu boxships - Splash 247">
            <a:extLst>
              <a:ext uri="{FF2B5EF4-FFF2-40B4-BE49-F238E27FC236}">
                <a16:creationId xmlns:a16="http://schemas.microsoft.com/office/drawing/2014/main" id="{53B63259-F6A8-48B8-B18C-07FEB28FB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15" y="4148293"/>
            <a:ext cx="2815101" cy="187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gricultura de precisión: drones e índices de vegetación - Innovatione">
            <a:extLst>
              <a:ext uri="{FF2B5EF4-FFF2-40B4-BE49-F238E27FC236}">
                <a16:creationId xmlns:a16="http://schemas.microsoft.com/office/drawing/2014/main" id="{4D0BEF33-621E-4A19-B8BE-9524CA46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989" y="2577827"/>
            <a:ext cx="2821714" cy="130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BF0ABCF-037D-4ACC-A0A4-B15610DB589C}"/>
              </a:ext>
            </a:extLst>
          </p:cNvPr>
          <p:cNvSpPr/>
          <p:nvPr/>
        </p:nvSpPr>
        <p:spPr>
          <a:xfrm>
            <a:off x="0" y="528318"/>
            <a:ext cx="138314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17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1CD7A-B747-489C-8199-AE294D762605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Crecimiento % PBI (2010 – 2023)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6CCCC5-A9C0-428A-A422-EF8C2BEB4F15}"/>
              </a:ext>
            </a:extLst>
          </p:cNvPr>
          <p:cNvSpPr/>
          <p:nvPr/>
        </p:nvSpPr>
        <p:spPr>
          <a:xfrm>
            <a:off x="0" y="350758"/>
            <a:ext cx="138314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1FBCB4C-C84C-45DB-A97F-B5B4816033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2303289"/>
              </p:ext>
            </p:extLst>
          </p:nvPr>
        </p:nvGraphicFramePr>
        <p:xfrm>
          <a:off x="4038600" y="961812"/>
          <a:ext cx="7188199" cy="4930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960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057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9C3C1-0BDF-F7B5-65DD-94FAF09917ED}"/>
              </a:ext>
            </a:extLst>
          </p:cNvPr>
          <p:cNvSpPr txBox="1"/>
          <p:nvPr/>
        </p:nvSpPr>
        <p:spPr>
          <a:xfrm>
            <a:off x="1096144" y="2884395"/>
            <a:ext cx="3862062" cy="24691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Clase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1: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Introducción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</a:t>
            </a:r>
          </a:p>
          <a:p>
            <a:pPr marL="4572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Clase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2: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Geoestrategia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de las Grandes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Potencias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C2830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  <a:p>
            <a:pPr marL="4572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Clase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3: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Geopolítica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en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América Latina</a:t>
            </a:r>
          </a:p>
          <a:p>
            <a:pPr marL="4572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Clase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4: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Situación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global actual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Clase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5: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Conclusiones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 y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2C2830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t>cierre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2C2830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pic>
        <p:nvPicPr>
          <p:cNvPr id="2050" name="Picture 2" descr="NUNCA DESDE LA SEGUNDA GUERRA MUNDIAL HABÍA HABIDO TANTOS CONFLICTOS: ¡56!​">
            <a:extLst>
              <a:ext uri="{FF2B5EF4-FFF2-40B4-BE49-F238E27FC236}">
                <a16:creationId xmlns:a16="http://schemas.microsoft.com/office/drawing/2014/main" id="{82AA3210-60A2-7F67-DF7E-9DA0169E7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5500" y="1849616"/>
            <a:ext cx="5715000" cy="324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60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643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map of the coast of yemen&#10;&#10;Description automatically generated">
            <a:extLst>
              <a:ext uri="{FF2B5EF4-FFF2-40B4-BE49-F238E27FC236}">
                <a16:creationId xmlns:a16="http://schemas.microsoft.com/office/drawing/2014/main" id="{08F29D17-3EAE-6DA1-6AC8-8A032B1D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932" y="867986"/>
            <a:ext cx="3502643" cy="27320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" name="Picture 8" descr="A map of countries/regions with different colors&#10;&#10;Description automatically generated">
            <a:extLst>
              <a:ext uri="{FF2B5EF4-FFF2-40B4-BE49-F238E27FC236}">
                <a16:creationId xmlns:a16="http://schemas.microsoft.com/office/drawing/2014/main" id="{713FCDD3-A345-BFDF-8C0D-7994AEB1A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06" y="4168772"/>
            <a:ext cx="2846894" cy="2163640"/>
          </a:xfrm>
          <a:prstGeom prst="rect">
            <a:avLst/>
          </a:prstGeom>
        </p:spPr>
      </p:pic>
      <p:pic>
        <p:nvPicPr>
          <p:cNvPr id="3" name="Picture 2" descr="A map of the world&#10;&#10;AI-generated content may be incorrect.">
            <a:extLst>
              <a:ext uri="{FF2B5EF4-FFF2-40B4-BE49-F238E27FC236}">
                <a16:creationId xmlns:a16="http://schemas.microsoft.com/office/drawing/2014/main" id="{58E430AB-A08F-1781-B170-959276713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"/>
          <a:stretch>
            <a:fillRect/>
          </a:stretch>
        </p:blipFill>
        <p:spPr>
          <a:xfrm>
            <a:off x="1446405" y="566137"/>
            <a:ext cx="4997122" cy="57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792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56C2EA-8481-4D03-D1E9-DBA4D1E34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94414"/>
              </p:ext>
            </p:extLst>
          </p:nvPr>
        </p:nvGraphicFramePr>
        <p:xfrm>
          <a:off x="2032000" y="490192"/>
          <a:ext cx="8127999" cy="5938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30805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770793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03438939"/>
                    </a:ext>
                  </a:extLst>
                </a:gridCol>
              </a:tblGrid>
              <a:tr h="742361">
                <a:tc>
                  <a:txBody>
                    <a:bodyPr/>
                    <a:lstStyle/>
                    <a:p>
                      <a:pPr algn="ctr"/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795272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7624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031351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708729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568150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626045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90663"/>
                  </a:ext>
                </a:extLst>
              </a:tr>
              <a:tr h="742361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97C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D0D34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>
                    <a:solidFill>
                      <a:srgbClr val="AE3D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284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59DCF05-7C16-8D82-091E-53EB7EAE5B0B}"/>
              </a:ext>
            </a:extLst>
          </p:cNvPr>
          <p:cNvSpPr txBox="1"/>
          <p:nvPr/>
        </p:nvSpPr>
        <p:spPr>
          <a:xfrm>
            <a:off x="5676653" y="147126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RUSIA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E0258-9594-4407-C5AB-F223C6460564}"/>
              </a:ext>
            </a:extLst>
          </p:cNvPr>
          <p:cNvSpPr txBox="1"/>
          <p:nvPr/>
        </p:nvSpPr>
        <p:spPr>
          <a:xfrm>
            <a:off x="2929016" y="70926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EEUU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95E43-8086-7986-C918-EEAF041B40B9}"/>
              </a:ext>
            </a:extLst>
          </p:cNvPr>
          <p:cNvSpPr txBox="1"/>
          <p:nvPr/>
        </p:nvSpPr>
        <p:spPr>
          <a:xfrm>
            <a:off x="8266921" y="1428059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EUROPA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839A4-3629-2B8A-D4D9-905CFD28EE2E}"/>
              </a:ext>
            </a:extLst>
          </p:cNvPr>
          <p:cNvSpPr txBox="1"/>
          <p:nvPr/>
        </p:nvSpPr>
        <p:spPr>
          <a:xfrm>
            <a:off x="8351483" y="709267"/>
            <a:ext cx="8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CHINA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EDD733-5197-BE6E-332E-0A781D832D63}"/>
              </a:ext>
            </a:extLst>
          </p:cNvPr>
          <p:cNvSpPr txBox="1"/>
          <p:nvPr/>
        </p:nvSpPr>
        <p:spPr>
          <a:xfrm>
            <a:off x="8210462" y="2215634"/>
            <a:ext cx="11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UCRANIA</a:t>
            </a:r>
          </a:p>
        </p:txBody>
      </p:sp>
    </p:spTree>
    <p:extLst>
      <p:ext uri="{BB962C8B-B14F-4D97-AF65-F5344CB8AC3E}">
        <p14:creationId xmlns:p14="http://schemas.microsoft.com/office/powerpoint/2010/main" val="138154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picture containing map, atlas, text&#10;&#10;Description automatically generated">
            <a:extLst>
              <a:ext uri="{FF2B5EF4-FFF2-40B4-BE49-F238E27FC236}">
                <a16:creationId xmlns:a16="http://schemas.microsoft.com/office/drawing/2014/main" id="{8157067E-9CA1-E0A6-C7DC-0E3616622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C4C0C5-39B9-D460-00F4-DD8AFFFAC5D4}"/>
              </a:ext>
            </a:extLst>
          </p:cNvPr>
          <p:cNvSpPr/>
          <p:nvPr/>
        </p:nvSpPr>
        <p:spPr>
          <a:xfrm>
            <a:off x="-524070" y="3999657"/>
            <a:ext cx="11244943" cy="322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Territorio núcleo ruso</a:t>
            </a: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Agricultura </a:t>
            </a:r>
            <a:r>
              <a:rPr kumimoji="0" lang="es-AR" sz="36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 comida</a:t>
            </a: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  <a:sym typeface="Wingdings" panose="05000000000000000000" pitchFamily="2" charset="2"/>
              </a:rPr>
              <a:t>Energía</a:t>
            </a:r>
          </a:p>
          <a:p>
            <a:pPr marL="6858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Testeo de tropas y armamento</a:t>
            </a:r>
          </a:p>
        </p:txBody>
      </p:sp>
    </p:spTree>
    <p:extLst>
      <p:ext uri="{BB962C8B-B14F-4D97-AF65-F5344CB8AC3E}">
        <p14:creationId xmlns:p14="http://schemas.microsoft.com/office/powerpoint/2010/main" val="725920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>
            <a:extLst>
              <a:ext uri="{FF2B5EF4-FFF2-40B4-BE49-F238E27FC236}">
                <a16:creationId xmlns:a16="http://schemas.microsoft.com/office/drawing/2014/main" id="{67E85E7B-CB0F-DF81-B364-4D6C87BB8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1" y="12350"/>
            <a:ext cx="586898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Antecedentes del Conflicto</a:t>
            </a:r>
          </a:p>
        </p:txBody>
      </p:sp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D5E5F56D-86BF-76FB-9D87-71BFC48A1258}"/>
              </a:ext>
            </a:extLst>
          </p:cNvPr>
          <p:cNvCxnSpPr>
            <a:cxnSpLocks/>
          </p:cNvCxnSpPr>
          <p:nvPr/>
        </p:nvCxnSpPr>
        <p:spPr>
          <a:xfrm>
            <a:off x="141761" y="471306"/>
            <a:ext cx="5742991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F75837-4E46-0E17-9B16-2079EC508445}"/>
              </a:ext>
            </a:extLst>
          </p:cNvPr>
          <p:cNvCxnSpPr/>
          <p:nvPr/>
        </p:nvCxnSpPr>
        <p:spPr>
          <a:xfrm>
            <a:off x="117695" y="3603298"/>
            <a:ext cx="1188720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0B2E82E-9FCB-370A-6A34-7678F4FDB706}"/>
              </a:ext>
            </a:extLst>
          </p:cNvPr>
          <p:cNvSpPr/>
          <p:nvPr/>
        </p:nvSpPr>
        <p:spPr>
          <a:xfrm>
            <a:off x="666595" y="3440338"/>
            <a:ext cx="298765" cy="325919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432FEC-45BC-7891-F69F-2B605C3C090D}"/>
              </a:ext>
            </a:extLst>
          </p:cNvPr>
          <p:cNvSpPr/>
          <p:nvPr/>
        </p:nvSpPr>
        <p:spPr>
          <a:xfrm>
            <a:off x="589641" y="3364513"/>
            <a:ext cx="452674" cy="4775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DAFA6A-8A1A-0449-A09E-1C4D140DAB6E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806928" y="3842083"/>
            <a:ext cx="9050" cy="126409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01EC78E-4829-48B0-7E31-87034513CB17}"/>
              </a:ext>
            </a:extLst>
          </p:cNvPr>
          <p:cNvSpPr/>
          <p:nvPr/>
        </p:nvSpPr>
        <p:spPr>
          <a:xfrm>
            <a:off x="743554" y="5009776"/>
            <a:ext cx="108642" cy="10864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99C40-586F-484E-4ED7-006DCBFBEB0D}"/>
              </a:ext>
            </a:extLst>
          </p:cNvPr>
          <p:cNvSpPr txBox="1"/>
          <p:nvPr/>
        </p:nvSpPr>
        <p:spPr>
          <a:xfrm>
            <a:off x="-78065" y="5101096"/>
            <a:ext cx="175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China compra 9% del territorio fértil ucraniano.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C963F9F-27FE-491D-1BD9-211F88D9C526}"/>
              </a:ext>
            </a:extLst>
          </p:cNvPr>
          <p:cNvCxnSpPr>
            <a:cxnSpLocks/>
          </p:cNvCxnSpPr>
          <p:nvPr/>
        </p:nvCxnSpPr>
        <p:spPr>
          <a:xfrm>
            <a:off x="45247" y="5747427"/>
            <a:ext cx="152336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75FBDCE-2516-5577-B55B-DC58435AED53}"/>
              </a:ext>
            </a:extLst>
          </p:cNvPr>
          <p:cNvSpPr txBox="1"/>
          <p:nvPr/>
        </p:nvSpPr>
        <p:spPr>
          <a:xfrm>
            <a:off x="489605" y="303309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7525316-7842-FA38-FC25-29D035583E70}"/>
              </a:ext>
            </a:extLst>
          </p:cNvPr>
          <p:cNvSpPr/>
          <p:nvPr/>
        </p:nvSpPr>
        <p:spPr>
          <a:xfrm>
            <a:off x="1662936" y="3420733"/>
            <a:ext cx="298765" cy="325919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FCAEF39-886C-CA08-AEDF-EF5A1251EAD8}"/>
              </a:ext>
            </a:extLst>
          </p:cNvPr>
          <p:cNvSpPr/>
          <p:nvPr/>
        </p:nvSpPr>
        <p:spPr>
          <a:xfrm>
            <a:off x="1585982" y="3344908"/>
            <a:ext cx="452674" cy="47757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BA00A6-F76C-FCFF-3ECC-B6F83C59779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812317" y="2156642"/>
            <a:ext cx="2" cy="11882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50F0DCA-9573-AA8A-CB79-3DCA798D4E69}"/>
              </a:ext>
            </a:extLst>
          </p:cNvPr>
          <p:cNvSpPr/>
          <p:nvPr/>
        </p:nvSpPr>
        <p:spPr>
          <a:xfrm>
            <a:off x="1757996" y="2118343"/>
            <a:ext cx="108642" cy="10864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2AE170-4069-8B86-5062-F748455F94A0}"/>
              </a:ext>
            </a:extLst>
          </p:cNvPr>
          <p:cNvCxnSpPr/>
          <p:nvPr/>
        </p:nvCxnSpPr>
        <p:spPr>
          <a:xfrm>
            <a:off x="943184" y="1360725"/>
            <a:ext cx="1720163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920A3B-688C-4B9B-738A-C60919E5C776}"/>
              </a:ext>
            </a:extLst>
          </p:cNvPr>
          <p:cNvSpPr txBox="1"/>
          <p:nvPr/>
        </p:nvSpPr>
        <p:spPr>
          <a:xfrm>
            <a:off x="1485946" y="37662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13B7ED-F058-B877-8113-520D8FF043DA}"/>
              </a:ext>
            </a:extLst>
          </p:cNvPr>
          <p:cNvSpPr txBox="1"/>
          <p:nvPr/>
        </p:nvSpPr>
        <p:spPr>
          <a:xfrm>
            <a:off x="547699" y="1360725"/>
            <a:ext cx="2511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Acercamiento Ucrania – UE.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Rusia invade y anexa Crimea. Dombás se autoproclama autónoma.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FA028F-0F47-5947-A5DD-DF703380C713}"/>
              </a:ext>
            </a:extLst>
          </p:cNvPr>
          <p:cNvSpPr/>
          <p:nvPr/>
        </p:nvSpPr>
        <p:spPr>
          <a:xfrm>
            <a:off x="3561261" y="3440338"/>
            <a:ext cx="298765" cy="3259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22A50B-AAD0-3E6B-4B0B-3183B40D922F}"/>
              </a:ext>
            </a:extLst>
          </p:cNvPr>
          <p:cNvSpPr/>
          <p:nvPr/>
        </p:nvSpPr>
        <p:spPr>
          <a:xfrm>
            <a:off x="3484307" y="3364513"/>
            <a:ext cx="452674" cy="47757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0A951D-A595-2B92-CDA2-87B5CA5DED58}"/>
              </a:ext>
            </a:extLst>
          </p:cNvPr>
          <p:cNvSpPr txBox="1"/>
          <p:nvPr/>
        </p:nvSpPr>
        <p:spPr>
          <a:xfrm>
            <a:off x="3384271" y="303309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2016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81933C-633C-3A97-7B96-649F98142E1F}"/>
              </a:ext>
            </a:extLst>
          </p:cNvPr>
          <p:cNvCxnSpPr/>
          <p:nvPr/>
        </p:nvCxnSpPr>
        <p:spPr>
          <a:xfrm>
            <a:off x="6445580" y="6784502"/>
            <a:ext cx="1720163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9EB34C3-2490-5667-0FE1-6826CBDF372B}"/>
              </a:ext>
            </a:extLst>
          </p:cNvPr>
          <p:cNvSpPr/>
          <p:nvPr/>
        </p:nvSpPr>
        <p:spPr>
          <a:xfrm>
            <a:off x="6388155" y="3418696"/>
            <a:ext cx="298765" cy="325919"/>
          </a:xfrm>
          <a:prstGeom prst="ellipse">
            <a:avLst/>
          </a:prstGeom>
          <a:solidFill>
            <a:srgbClr val="0066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D89FC5D-F275-C679-CCDD-DA5F284B2C53}"/>
              </a:ext>
            </a:extLst>
          </p:cNvPr>
          <p:cNvSpPr/>
          <p:nvPr/>
        </p:nvSpPr>
        <p:spPr>
          <a:xfrm>
            <a:off x="6311201" y="3342871"/>
            <a:ext cx="452674" cy="477570"/>
          </a:xfrm>
          <a:prstGeom prst="ellipse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A1CC6EC-32B9-AEB1-EFE1-E081B26A5C0C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6537536" y="2154605"/>
            <a:ext cx="2" cy="1188266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FF0F6E7F-DD1C-55F7-1C62-5FE73E652601}"/>
              </a:ext>
            </a:extLst>
          </p:cNvPr>
          <p:cNvSpPr/>
          <p:nvPr/>
        </p:nvSpPr>
        <p:spPr>
          <a:xfrm>
            <a:off x="6492642" y="2097452"/>
            <a:ext cx="108642" cy="108640"/>
          </a:xfrm>
          <a:prstGeom prst="ellipse">
            <a:avLst/>
          </a:prstGeom>
          <a:solidFill>
            <a:srgbClr val="0066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2BFBB3B-989F-DDEB-184F-9C22BD636B9E}"/>
              </a:ext>
            </a:extLst>
          </p:cNvPr>
          <p:cNvSpPr txBox="1"/>
          <p:nvPr/>
        </p:nvSpPr>
        <p:spPr>
          <a:xfrm>
            <a:off x="6229271" y="3764220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EECCF8-176B-50F4-7AAC-394D545D92AD}"/>
              </a:ext>
            </a:extLst>
          </p:cNvPr>
          <p:cNvSpPr txBox="1"/>
          <p:nvPr/>
        </p:nvSpPr>
        <p:spPr>
          <a:xfrm>
            <a:off x="5479951" y="1806787"/>
            <a:ext cx="2102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China compra Motor </a:t>
            </a:r>
            <a:r>
              <a:rPr kumimoji="0" lang="es-A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Sich</a:t>
            </a: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b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es-A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BBC624-4AA2-9280-B92A-00DC9DC4C804}"/>
              </a:ext>
            </a:extLst>
          </p:cNvPr>
          <p:cNvCxnSpPr/>
          <p:nvPr/>
        </p:nvCxnSpPr>
        <p:spPr>
          <a:xfrm>
            <a:off x="5677455" y="1790675"/>
            <a:ext cx="1720163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E7DBB807-196E-A137-D05F-43FB4308EDC8}"/>
              </a:ext>
            </a:extLst>
          </p:cNvPr>
          <p:cNvSpPr/>
          <p:nvPr/>
        </p:nvSpPr>
        <p:spPr>
          <a:xfrm>
            <a:off x="8070683" y="3418695"/>
            <a:ext cx="298765" cy="325919"/>
          </a:xfrm>
          <a:prstGeom prst="ellipse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2E7F96C-B5B1-4C4F-84C8-9F85091E6A99}"/>
              </a:ext>
            </a:extLst>
          </p:cNvPr>
          <p:cNvSpPr/>
          <p:nvPr/>
        </p:nvSpPr>
        <p:spPr>
          <a:xfrm>
            <a:off x="7993729" y="3342870"/>
            <a:ext cx="452674" cy="477570"/>
          </a:xfrm>
          <a:prstGeom prst="ellipse">
            <a:avLst/>
          </a:prstGeom>
          <a:noFill/>
          <a:ln>
            <a:solidFill>
              <a:srgbClr val="00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C881B65-5B81-EEE2-9518-8706EAD7E28C}"/>
              </a:ext>
            </a:extLst>
          </p:cNvPr>
          <p:cNvCxnSpPr>
            <a:cxnSpLocks/>
          </p:cNvCxnSpPr>
          <p:nvPr/>
        </p:nvCxnSpPr>
        <p:spPr>
          <a:xfrm flipH="1">
            <a:off x="8211014" y="3800006"/>
            <a:ext cx="9050" cy="126409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BFE25232-7749-C86D-B29E-854231CB38EA}"/>
              </a:ext>
            </a:extLst>
          </p:cNvPr>
          <p:cNvSpPr/>
          <p:nvPr/>
        </p:nvSpPr>
        <p:spPr>
          <a:xfrm>
            <a:off x="8165743" y="5036936"/>
            <a:ext cx="108642" cy="108640"/>
          </a:xfrm>
          <a:prstGeom prst="ellipse">
            <a:avLst/>
          </a:prstGeom>
          <a:solidFill>
            <a:srgbClr val="00CC66"/>
          </a:solidFill>
          <a:ln>
            <a:solidFill>
              <a:srgbClr val="00CC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E663BC-C525-E195-EBA5-0613174FD48D}"/>
              </a:ext>
            </a:extLst>
          </p:cNvPr>
          <p:cNvSpPr txBox="1"/>
          <p:nvPr/>
        </p:nvSpPr>
        <p:spPr>
          <a:xfrm>
            <a:off x="7876343" y="3011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CC6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E9C623-E469-3CE0-E0D0-B8F9E6F0068D}"/>
              </a:ext>
            </a:extLst>
          </p:cNvPr>
          <p:cNvSpPr txBox="1"/>
          <p:nvPr/>
        </p:nvSpPr>
        <p:spPr>
          <a:xfrm>
            <a:off x="6918785" y="5209322"/>
            <a:ext cx="25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China primer socio comercial de Ucrania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5E10C24-DEBD-9FF1-E983-989DFB7649D7}"/>
              </a:ext>
            </a:extLst>
          </p:cNvPr>
          <p:cNvCxnSpPr/>
          <p:nvPr/>
        </p:nvCxnSpPr>
        <p:spPr>
          <a:xfrm>
            <a:off x="7330525" y="5670987"/>
            <a:ext cx="1720163" cy="0"/>
          </a:xfrm>
          <a:prstGeom prst="line">
            <a:avLst/>
          </a:prstGeom>
          <a:ln w="28575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Explosion: 8 Points 72">
            <a:extLst>
              <a:ext uri="{FF2B5EF4-FFF2-40B4-BE49-F238E27FC236}">
                <a16:creationId xmlns:a16="http://schemas.microsoft.com/office/drawing/2014/main" id="{75216F59-B00C-6666-DCAE-CBF94C0413BE}"/>
              </a:ext>
            </a:extLst>
          </p:cNvPr>
          <p:cNvSpPr/>
          <p:nvPr/>
        </p:nvSpPr>
        <p:spPr>
          <a:xfrm rot="1615678">
            <a:off x="11587149" y="3307586"/>
            <a:ext cx="594243" cy="591419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E749825-AAF4-DF89-DF13-990A90118776}"/>
              </a:ext>
            </a:extLst>
          </p:cNvPr>
          <p:cNvSpPr/>
          <p:nvPr/>
        </p:nvSpPr>
        <p:spPr>
          <a:xfrm>
            <a:off x="9315522" y="3418696"/>
            <a:ext cx="298765" cy="325919"/>
          </a:xfrm>
          <a:prstGeom prst="ellipse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8417FD8-05B2-C9B4-F09D-0468DB02CFFC}"/>
              </a:ext>
            </a:extLst>
          </p:cNvPr>
          <p:cNvSpPr/>
          <p:nvPr/>
        </p:nvSpPr>
        <p:spPr>
          <a:xfrm>
            <a:off x="9238568" y="3342871"/>
            <a:ext cx="452674" cy="477570"/>
          </a:xfrm>
          <a:prstGeom prst="ellipse">
            <a:avLst/>
          </a:prstGeom>
          <a:noFill/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17799C1-35F2-82D2-9682-12C95E5B75B2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9464903" y="2154605"/>
            <a:ext cx="2" cy="1188266"/>
          </a:xfrm>
          <a:prstGeom prst="line">
            <a:avLst/>
          </a:prstGeom>
          <a:ln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E553760A-E24C-9529-697D-1592231F3827}"/>
              </a:ext>
            </a:extLst>
          </p:cNvPr>
          <p:cNvSpPr/>
          <p:nvPr/>
        </p:nvSpPr>
        <p:spPr>
          <a:xfrm>
            <a:off x="9410582" y="2097452"/>
            <a:ext cx="108642" cy="108640"/>
          </a:xfrm>
          <a:prstGeom prst="ellipse">
            <a:avLst/>
          </a:prstGeom>
          <a:solidFill>
            <a:srgbClr val="FF66CC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B22BDA-62A8-9FBD-74E8-6E59B4DD6E09}"/>
              </a:ext>
            </a:extLst>
          </p:cNvPr>
          <p:cNvSpPr txBox="1"/>
          <p:nvPr/>
        </p:nvSpPr>
        <p:spPr>
          <a:xfrm>
            <a:off x="9156638" y="3764220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66CC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77DF20-81CE-34B8-7850-083420C814B0}"/>
              </a:ext>
            </a:extLst>
          </p:cNvPr>
          <p:cNvCxnSpPr/>
          <p:nvPr/>
        </p:nvCxnSpPr>
        <p:spPr>
          <a:xfrm>
            <a:off x="8603524" y="1502235"/>
            <a:ext cx="1720163" cy="0"/>
          </a:xfrm>
          <a:prstGeom prst="line">
            <a:avLst/>
          </a:prstGeom>
          <a:ln w="285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757F393-F5CF-F148-EB05-9D392759A881}"/>
              </a:ext>
            </a:extLst>
          </p:cNvPr>
          <p:cNvSpPr txBox="1"/>
          <p:nvPr/>
        </p:nvSpPr>
        <p:spPr>
          <a:xfrm>
            <a:off x="8350165" y="1502235"/>
            <a:ext cx="222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Ucrania segundo exportador de maíz a China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34F0B31-54C0-7C67-FCEF-A66BE6D679A5}"/>
              </a:ext>
            </a:extLst>
          </p:cNvPr>
          <p:cNvSpPr txBox="1"/>
          <p:nvPr/>
        </p:nvSpPr>
        <p:spPr>
          <a:xfrm>
            <a:off x="11452282" y="3850153"/>
            <a:ext cx="863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Rusia invade Ucrania 24/02/22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BB53D4-5ADC-84CB-5D11-47F05858FE21}"/>
              </a:ext>
            </a:extLst>
          </p:cNvPr>
          <p:cNvSpPr/>
          <p:nvPr/>
        </p:nvSpPr>
        <p:spPr>
          <a:xfrm>
            <a:off x="10237567" y="3452581"/>
            <a:ext cx="298765" cy="3259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B8BB37-296E-2F3E-3811-6844900B1A32}"/>
              </a:ext>
            </a:extLst>
          </p:cNvPr>
          <p:cNvSpPr/>
          <p:nvPr/>
        </p:nvSpPr>
        <p:spPr>
          <a:xfrm>
            <a:off x="10160613" y="3376756"/>
            <a:ext cx="452674" cy="47757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3E42350-A186-A331-AC10-0802720C9A47}"/>
              </a:ext>
            </a:extLst>
          </p:cNvPr>
          <p:cNvSpPr/>
          <p:nvPr/>
        </p:nvSpPr>
        <p:spPr>
          <a:xfrm>
            <a:off x="7284559" y="6132652"/>
            <a:ext cx="108642" cy="10864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4BBB6-6B9D-40AF-B7E0-34488DE016D8}"/>
              </a:ext>
            </a:extLst>
          </p:cNvPr>
          <p:cNvSpPr txBox="1"/>
          <p:nvPr/>
        </p:nvSpPr>
        <p:spPr>
          <a:xfrm>
            <a:off x="10060577" y="304533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2021</a:t>
            </a:r>
          </a:p>
        </p:txBody>
      </p:sp>
      <p:pic>
        <p:nvPicPr>
          <p:cNvPr id="13" name="Picture 12" descr="A logo with a bird in it&#10;&#10;Description automatically generated">
            <a:extLst>
              <a:ext uri="{FF2B5EF4-FFF2-40B4-BE49-F238E27FC236}">
                <a16:creationId xmlns:a16="http://schemas.microsoft.com/office/drawing/2014/main" id="{24582872-93AA-26E9-0D5F-3AA658910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24" y="494663"/>
            <a:ext cx="1655189" cy="12524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4FD194-5FDD-43B3-E4DB-B45FCD847408}"/>
              </a:ext>
            </a:extLst>
          </p:cNvPr>
          <p:cNvSpPr txBox="1"/>
          <p:nvPr/>
        </p:nvSpPr>
        <p:spPr>
          <a:xfrm>
            <a:off x="6074957" y="6189608"/>
            <a:ext cx="25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Financiamiento e inversiones chinas por miles de millones de dólares</a:t>
            </a:r>
          </a:p>
        </p:txBody>
      </p:sp>
      <p:pic>
        <p:nvPicPr>
          <p:cNvPr id="62" name="Picture 61" descr="A field of green plants&#10;&#10;Description automatically generated">
            <a:extLst>
              <a:ext uri="{FF2B5EF4-FFF2-40B4-BE49-F238E27FC236}">
                <a16:creationId xmlns:a16="http://schemas.microsoft.com/office/drawing/2014/main" id="{46A2AAA1-3642-163E-DD14-9D58E6279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899" y="366481"/>
            <a:ext cx="1555411" cy="1038716"/>
          </a:xfrm>
          <a:prstGeom prst="rect">
            <a:avLst/>
          </a:prstGeom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B684F7BE-E8A9-69A4-8487-3359E568F148}"/>
              </a:ext>
            </a:extLst>
          </p:cNvPr>
          <p:cNvSpPr/>
          <p:nvPr/>
        </p:nvSpPr>
        <p:spPr>
          <a:xfrm>
            <a:off x="2614052" y="3418695"/>
            <a:ext cx="298765" cy="32591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27BCA3A-020A-36C0-8BA9-68184261E86D}"/>
              </a:ext>
            </a:extLst>
          </p:cNvPr>
          <p:cNvSpPr/>
          <p:nvPr/>
        </p:nvSpPr>
        <p:spPr>
          <a:xfrm>
            <a:off x="2537098" y="3342870"/>
            <a:ext cx="452674" cy="47757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819379-C2D5-7527-4F38-03AC9DFA1688}"/>
              </a:ext>
            </a:extLst>
          </p:cNvPr>
          <p:cNvCxnSpPr>
            <a:cxnSpLocks/>
            <a:endCxn id="83" idx="0"/>
          </p:cNvCxnSpPr>
          <p:nvPr/>
        </p:nvCxnSpPr>
        <p:spPr>
          <a:xfrm flipH="1">
            <a:off x="2752475" y="3800006"/>
            <a:ext cx="10958" cy="21970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E95E4F03-D228-8F41-FA05-6EDEDC80300F}"/>
              </a:ext>
            </a:extLst>
          </p:cNvPr>
          <p:cNvSpPr/>
          <p:nvPr/>
        </p:nvSpPr>
        <p:spPr>
          <a:xfrm>
            <a:off x="2698154" y="5997011"/>
            <a:ext cx="108642" cy="10864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E9D133-7224-852F-D988-60EEF4806EAD}"/>
              </a:ext>
            </a:extLst>
          </p:cNvPr>
          <p:cNvSpPr txBox="1"/>
          <p:nvPr/>
        </p:nvSpPr>
        <p:spPr>
          <a:xfrm>
            <a:off x="2419712" y="301145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05A1958-8815-6B94-EBCD-3E2C4FABE9B3}"/>
              </a:ext>
            </a:extLst>
          </p:cNvPr>
          <p:cNvSpPr txBox="1"/>
          <p:nvPr/>
        </p:nvSpPr>
        <p:spPr>
          <a:xfrm>
            <a:off x="1969140" y="6119304"/>
            <a:ext cx="156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Acercamiento Ucrania - UE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C6ACDC1-A8D4-E785-0B1B-8512189B35C2}"/>
              </a:ext>
            </a:extLst>
          </p:cNvPr>
          <p:cNvCxnSpPr/>
          <p:nvPr/>
        </p:nvCxnSpPr>
        <p:spPr>
          <a:xfrm>
            <a:off x="1900030" y="6589039"/>
            <a:ext cx="17201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07C3980A-202F-4244-3A29-9721556D3B3D}"/>
              </a:ext>
            </a:extLst>
          </p:cNvPr>
          <p:cNvSpPr/>
          <p:nvPr/>
        </p:nvSpPr>
        <p:spPr>
          <a:xfrm>
            <a:off x="11057815" y="3432976"/>
            <a:ext cx="298765" cy="325919"/>
          </a:xfrm>
          <a:prstGeom prst="ellipse">
            <a:avLst/>
          </a:prstGeom>
          <a:solidFill>
            <a:srgbClr val="C53939"/>
          </a:solidFill>
          <a:ln>
            <a:solidFill>
              <a:srgbClr val="C5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C3D3665-BC68-292D-7A8D-3D619622E365}"/>
              </a:ext>
            </a:extLst>
          </p:cNvPr>
          <p:cNvSpPr/>
          <p:nvPr/>
        </p:nvSpPr>
        <p:spPr>
          <a:xfrm>
            <a:off x="10980861" y="3357151"/>
            <a:ext cx="452674" cy="477570"/>
          </a:xfrm>
          <a:prstGeom prst="ellipse">
            <a:avLst/>
          </a:prstGeom>
          <a:noFill/>
          <a:ln>
            <a:solidFill>
              <a:srgbClr val="C5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49A194B-BBD6-A25C-127A-E324ED18331A}"/>
              </a:ext>
            </a:extLst>
          </p:cNvPr>
          <p:cNvCxnSpPr>
            <a:cxnSpLocks/>
            <a:stCxn id="94" idx="4"/>
            <a:endCxn id="92" idx="0"/>
          </p:cNvCxnSpPr>
          <p:nvPr/>
        </p:nvCxnSpPr>
        <p:spPr>
          <a:xfrm>
            <a:off x="11205898" y="1058740"/>
            <a:ext cx="1300" cy="2298411"/>
          </a:xfrm>
          <a:prstGeom prst="line">
            <a:avLst/>
          </a:prstGeom>
          <a:ln>
            <a:solidFill>
              <a:srgbClr val="C5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E5DE238C-F985-7457-25B8-60E75257F788}"/>
              </a:ext>
            </a:extLst>
          </p:cNvPr>
          <p:cNvSpPr/>
          <p:nvPr/>
        </p:nvSpPr>
        <p:spPr>
          <a:xfrm>
            <a:off x="11151577" y="950100"/>
            <a:ext cx="108642" cy="108640"/>
          </a:xfrm>
          <a:prstGeom prst="ellipse">
            <a:avLst/>
          </a:prstGeom>
          <a:solidFill>
            <a:srgbClr val="C53939"/>
          </a:solidFill>
          <a:ln>
            <a:solidFill>
              <a:srgbClr val="C5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B44949-24A2-BE17-BA15-2B7BA52FCD03}"/>
              </a:ext>
            </a:extLst>
          </p:cNvPr>
          <p:cNvSpPr txBox="1"/>
          <p:nvPr/>
        </p:nvSpPr>
        <p:spPr>
          <a:xfrm>
            <a:off x="10898931" y="3778500"/>
            <a:ext cx="67839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C53939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2022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B023161-DCFF-078E-C236-7E879D1D0D5F}"/>
              </a:ext>
            </a:extLst>
          </p:cNvPr>
          <p:cNvCxnSpPr>
            <a:cxnSpLocks/>
          </p:cNvCxnSpPr>
          <p:nvPr/>
        </p:nvCxnSpPr>
        <p:spPr>
          <a:xfrm>
            <a:off x="10572934" y="460524"/>
            <a:ext cx="1154009" cy="0"/>
          </a:xfrm>
          <a:prstGeom prst="line">
            <a:avLst/>
          </a:prstGeom>
          <a:ln w="28575">
            <a:solidFill>
              <a:srgbClr val="C539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93E7993-CBA1-8A37-9C02-DB3F59602ABE}"/>
              </a:ext>
            </a:extLst>
          </p:cNvPr>
          <p:cNvSpPr txBox="1"/>
          <p:nvPr/>
        </p:nvSpPr>
        <p:spPr>
          <a:xfrm>
            <a:off x="10547298" y="468830"/>
            <a:ext cx="131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Acercamiento Ucrania - UE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C218B06-E35C-CE4D-A8A1-79315F5FBEC8}"/>
              </a:ext>
            </a:extLst>
          </p:cNvPr>
          <p:cNvSpPr/>
          <p:nvPr/>
        </p:nvSpPr>
        <p:spPr>
          <a:xfrm>
            <a:off x="4782823" y="3444185"/>
            <a:ext cx="298765" cy="325919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FE61E77-9F2B-1C51-988B-66A69AF4D5A9}"/>
              </a:ext>
            </a:extLst>
          </p:cNvPr>
          <p:cNvSpPr/>
          <p:nvPr/>
        </p:nvSpPr>
        <p:spPr>
          <a:xfrm>
            <a:off x="4705869" y="3368360"/>
            <a:ext cx="452674" cy="47757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7316A41-1811-A247-E5B8-5EE94B7932E0}"/>
              </a:ext>
            </a:extLst>
          </p:cNvPr>
          <p:cNvCxnSpPr>
            <a:cxnSpLocks/>
          </p:cNvCxnSpPr>
          <p:nvPr/>
        </p:nvCxnSpPr>
        <p:spPr>
          <a:xfrm flipH="1">
            <a:off x="4923154" y="3825496"/>
            <a:ext cx="9050" cy="12640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3258CE84-FBD9-01FA-753A-C074AA00FF22}"/>
              </a:ext>
            </a:extLst>
          </p:cNvPr>
          <p:cNvSpPr/>
          <p:nvPr/>
        </p:nvSpPr>
        <p:spPr>
          <a:xfrm>
            <a:off x="4877883" y="5062426"/>
            <a:ext cx="108642" cy="10864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A73397-57CA-8175-B49F-3E0260915D7A}"/>
              </a:ext>
            </a:extLst>
          </p:cNvPr>
          <p:cNvSpPr txBox="1"/>
          <p:nvPr/>
        </p:nvSpPr>
        <p:spPr>
          <a:xfrm>
            <a:off x="4588483" y="303694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2017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CF82179-3901-093A-EC54-BCDE1B39F0C7}"/>
              </a:ext>
            </a:extLst>
          </p:cNvPr>
          <p:cNvSpPr txBox="1"/>
          <p:nvPr/>
        </p:nvSpPr>
        <p:spPr>
          <a:xfrm>
            <a:off x="3630925" y="5234812"/>
            <a:ext cx="2580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Acercamiento Ucrania - UE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CF9422A-C465-4580-72A5-00A946A8F129}"/>
              </a:ext>
            </a:extLst>
          </p:cNvPr>
          <p:cNvCxnSpPr/>
          <p:nvPr/>
        </p:nvCxnSpPr>
        <p:spPr>
          <a:xfrm>
            <a:off x="4054173" y="5511811"/>
            <a:ext cx="172016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DFE4316E-F859-706A-18EE-1CD7A2597303}"/>
              </a:ext>
            </a:extLst>
          </p:cNvPr>
          <p:cNvCxnSpPr>
            <a:stCxn id="3" idx="4"/>
            <a:endCxn id="7" idx="7"/>
          </p:cNvCxnSpPr>
          <p:nvPr/>
        </p:nvCxnSpPr>
        <p:spPr>
          <a:xfrm rot="5400000">
            <a:off x="7735003" y="3496615"/>
            <a:ext cx="2294236" cy="3009659"/>
          </a:xfrm>
          <a:prstGeom prst="bentConnector3">
            <a:avLst>
              <a:gd name="adj1" fmla="val 101772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563BC19C-BA85-70C3-E4A7-4720C4D5CB6B}"/>
              </a:ext>
            </a:extLst>
          </p:cNvPr>
          <p:cNvCxnSpPr>
            <a:stCxn id="35" idx="4"/>
            <a:endCxn id="7" idx="2"/>
          </p:cNvCxnSpPr>
          <p:nvPr/>
        </p:nvCxnSpPr>
        <p:spPr>
          <a:xfrm rot="16200000" flipH="1">
            <a:off x="4325157" y="3227569"/>
            <a:ext cx="2344889" cy="3573915"/>
          </a:xfrm>
          <a:prstGeom prst="bentConnector2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10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DFD458E4-9AC1-D64D-65A2-5E1763ED1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5" b="-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0F43AEE-D988-45A0-42DE-8357DA228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78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0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ircle of food and drinks&#10;&#10;Description automatically generated">
            <a:extLst>
              <a:ext uri="{FF2B5EF4-FFF2-40B4-BE49-F238E27FC236}">
                <a16:creationId xmlns:a16="http://schemas.microsoft.com/office/drawing/2014/main" id="{4C959569-4B62-7F65-3786-CA1EC2B94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 r="-3" b="30090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 descr="A gas stove with blue flames&#10;&#10;Description automatically generated">
            <a:extLst>
              <a:ext uri="{FF2B5EF4-FFF2-40B4-BE49-F238E27FC236}">
                <a16:creationId xmlns:a16="http://schemas.microsoft.com/office/drawing/2014/main" id="{6BE549E7-345C-01D0-3FE1-E1F34753B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4" b="13246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8" name="Picture 7" descr="Barrels of oil and a graph on money&#10;&#10;Description automatically generated">
            <a:extLst>
              <a:ext uri="{FF2B5EF4-FFF2-40B4-BE49-F238E27FC236}">
                <a16:creationId xmlns:a16="http://schemas.microsoft.com/office/drawing/2014/main" id="{2EB57915-48D5-3DAA-FC49-A50B6CC8D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r="-2" b="-2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6707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A4A5A42-2A9D-DAC8-7BD4-331BA84612B3}"/>
              </a:ext>
            </a:extLst>
          </p:cNvPr>
          <p:cNvGraphicFramePr>
            <a:graphicFrameLocks noGrp="1"/>
          </p:cNvGraphicFramePr>
          <p:nvPr/>
        </p:nvGraphicFramePr>
        <p:xfrm>
          <a:off x="2682284" y="3600782"/>
          <a:ext cx="6734142" cy="209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71">
                  <a:extLst>
                    <a:ext uri="{9D8B030D-6E8A-4147-A177-3AD203B41FA5}">
                      <a16:colId xmlns:a16="http://schemas.microsoft.com/office/drawing/2014/main" val="145677373"/>
                    </a:ext>
                  </a:extLst>
                </a:gridCol>
                <a:gridCol w="3367071">
                  <a:extLst>
                    <a:ext uri="{9D8B030D-6E8A-4147-A177-3AD203B41FA5}">
                      <a16:colId xmlns:a16="http://schemas.microsoft.com/office/drawing/2014/main" val="3940085041"/>
                    </a:ext>
                  </a:extLst>
                </a:gridCol>
              </a:tblGrid>
              <a:tr h="524808">
                <a:tc gridSpan="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Principales productores de petróleo en el mundo 2023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318368"/>
                  </a:ext>
                </a:extLst>
              </a:tr>
              <a:tr h="524808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Estados Unidos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606610"/>
                  </a:ext>
                </a:extLst>
              </a:tr>
              <a:tr h="524808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Arabia Saudita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605248"/>
                  </a:ext>
                </a:extLst>
              </a:tr>
              <a:tr h="524808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Rusia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08633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488050-3668-69AC-8EB0-ECC5E0A95E4D}"/>
              </a:ext>
            </a:extLst>
          </p:cNvPr>
          <p:cNvGraphicFramePr>
            <a:graphicFrameLocks noGrp="1"/>
          </p:cNvGraphicFramePr>
          <p:nvPr/>
        </p:nvGraphicFramePr>
        <p:xfrm>
          <a:off x="2650174" y="1123527"/>
          <a:ext cx="6799934" cy="1978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9967">
                  <a:extLst>
                    <a:ext uri="{9D8B030D-6E8A-4147-A177-3AD203B41FA5}">
                      <a16:colId xmlns:a16="http://schemas.microsoft.com/office/drawing/2014/main" val="3349617192"/>
                    </a:ext>
                  </a:extLst>
                </a:gridCol>
                <a:gridCol w="3399967">
                  <a:extLst>
                    <a:ext uri="{9D8B030D-6E8A-4147-A177-3AD203B41FA5}">
                      <a16:colId xmlns:a16="http://schemas.microsoft.com/office/drawing/2014/main" val="1043402366"/>
                    </a:ext>
                  </a:extLst>
                </a:gridCol>
              </a:tblGrid>
              <a:tr h="494542">
                <a:tc gridSpan="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Principales productores de gas en el mundo 2022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80412"/>
                  </a:ext>
                </a:extLst>
              </a:tr>
              <a:tr h="49454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Estados Unidos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25%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42016"/>
                  </a:ext>
                </a:extLst>
              </a:tr>
              <a:tr h="49454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Rusia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843168"/>
                  </a:ext>
                </a:extLst>
              </a:tr>
              <a:tr h="494542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Irán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583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94870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374</Words>
  <Application>Microsoft Office PowerPoint</Application>
  <PresentationFormat>Widescreen</PresentationFormat>
  <Paragraphs>119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Aptos Display</vt:lpstr>
      <vt:lpstr>Arial</vt:lpstr>
      <vt:lpstr>Bembo</vt:lpstr>
      <vt:lpstr>Calibri</vt:lpstr>
      <vt:lpstr>Calibri Light</vt:lpstr>
      <vt:lpstr>AdornVTI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Ricardo Vanella</dc:creator>
  <cp:lastModifiedBy>Ricardo Vanella</cp:lastModifiedBy>
  <cp:revision>27</cp:revision>
  <dcterms:created xsi:type="dcterms:W3CDTF">2024-11-05T18:59:37Z</dcterms:created>
  <dcterms:modified xsi:type="dcterms:W3CDTF">2025-06-25T22:18:33Z</dcterms:modified>
</cp:coreProperties>
</file>